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5"/>
  </p:notesMasterIdLst>
  <p:sldIdLst>
    <p:sldId id="256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7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84597" autoAdjust="0"/>
  </p:normalViewPr>
  <p:slideViewPr>
    <p:cSldViewPr>
      <p:cViewPr varScale="1">
        <p:scale>
          <a:sx n="80" d="100"/>
          <a:sy n="80" d="100"/>
        </p:scale>
        <p:origin x="1526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21-09-2023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854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Disse film kan anvendes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034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Det er her væsentligt at du som instruktør, selv går rundt og retter/</a:t>
            </a:r>
            <a:r>
              <a:rPr kumimoji="0" lang="da-DK" sz="1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vejleder. Dette for at imødegå fejlindlæring – samt imellem sættene giver nogle fokuspunkter deltagerne kan arbejde med.</a:t>
            </a:r>
            <a:endParaRPr kumimoji="0" lang="da-DK" sz="1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3861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Det er her væsentligt at du som instruktør, selv går rundt og retter/</a:t>
            </a:r>
            <a:r>
              <a:rPr kumimoji="0" lang="da-DK" sz="1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vejleder. Dette for at imødegå fejlindlæring – samt imellem sættene giver nogle fokuspunkter deltagerne kan arbejde med.</a:t>
            </a:r>
            <a:endParaRPr kumimoji="0" lang="da-DK" sz="1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498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107504" y="3212976"/>
            <a:ext cx="8928992" cy="794519"/>
          </a:xfrm>
        </p:spPr>
        <p:txBody>
          <a:bodyPr/>
          <a:lstStyle>
            <a:lvl1pPr>
              <a:defRPr sz="3400" baseline="0"/>
            </a:lvl1pPr>
          </a:lstStyle>
          <a:p>
            <a:r>
              <a:rPr lang="da-DK" dirty="0" smtClean="0"/>
              <a:t>FORSVARETS SANITETSKOMMANDO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../../FSU-SDU115/Skrivebord/AED%20brugerkursus/Hjerte-Lunge-Redning%20HLR.ppt#-1,1,Hjerte-Lunge-Redning HLR Hjertemassage og kunstigt &#229;ndedr&#230;t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79512" y="4365104"/>
            <a:ext cx="8784976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FORSVARETS SANITETSKOMMANDO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Opdatering i Førstehjælp ved hjertestop</a:t>
            </a:r>
            <a:endParaRPr kumimoji="0" lang="da-DK" sz="3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504" y="116630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Samspillet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imellem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alarmcentralen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og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førstehjælperen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972" y="2404112"/>
            <a:ext cx="4667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Film om hjertestop</a:t>
            </a:r>
            <a:endParaRPr kumimoji="0" lang="da-DK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7504" y="1923216"/>
            <a:ext cx="89289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Overlevelseskæden ved hjertestop (trygfonden) 2016</a:t>
            </a:r>
          </a:p>
          <a:p>
            <a:pPr algn="ctr"/>
            <a:r>
              <a:rPr lang="da-DK" dirty="0" smtClean="0"/>
              <a:t>Samspillet imellem alarmcentralen og førstehjælperen</a:t>
            </a:r>
          </a:p>
          <a:p>
            <a:pPr algn="ctr"/>
            <a:endParaRPr lang="da-DK" dirty="0" smtClean="0"/>
          </a:p>
          <a:p>
            <a:pPr algn="ctr"/>
            <a:r>
              <a:rPr lang="da-DK" b="1" dirty="0" smtClean="0"/>
              <a:t>13 årige Emil gav sin mor hjertemassage (Hjerteforeningen) 2017</a:t>
            </a:r>
          </a:p>
          <a:p>
            <a:pPr algn="ctr"/>
            <a:r>
              <a:rPr lang="da-DK" dirty="0" smtClean="0"/>
              <a:t>Samspillet imellem alarmcentralen </a:t>
            </a:r>
            <a:r>
              <a:rPr lang="da-DK" smtClean="0"/>
              <a:t>og førstehjælperen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b="1" dirty="0" smtClean="0"/>
              <a:t>Chris Salomon – </a:t>
            </a:r>
            <a:r>
              <a:rPr lang="da-DK" b="1" dirty="0" err="1" smtClean="0"/>
              <a:t>heart</a:t>
            </a:r>
            <a:r>
              <a:rPr lang="da-DK" b="1" dirty="0" smtClean="0"/>
              <a:t> </a:t>
            </a:r>
            <a:r>
              <a:rPr lang="da-DK" b="1" dirty="0" err="1" smtClean="0"/>
              <a:t>attack</a:t>
            </a:r>
            <a:r>
              <a:rPr lang="da-DK" b="1" dirty="0" smtClean="0"/>
              <a:t> (BBC) 2010</a:t>
            </a:r>
          </a:p>
          <a:p>
            <a:pPr algn="ctr"/>
            <a:r>
              <a:rPr lang="da-DK" dirty="0" smtClean="0"/>
              <a:t>Symptomer, kramper, </a:t>
            </a:r>
            <a:r>
              <a:rPr lang="da-DK" dirty="0" err="1" smtClean="0"/>
              <a:t>agonal</a:t>
            </a:r>
            <a:r>
              <a:rPr lang="da-DK" dirty="0" smtClean="0"/>
              <a:t> vejrtrækning og stød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4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Hvornår udføres HLR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916832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Personen er bevidstløs med: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Unormal eller ingen vejrtrækning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2891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felt 5"/>
          <p:cNvSpPr txBox="1"/>
          <p:nvPr/>
        </p:nvSpPr>
        <p:spPr>
          <a:xfrm>
            <a:off x="0" y="184482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1. 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trykhastighed og –dybde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" y="2522251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indblæsninger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a-DK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Handsoff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tid)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0" y="3199679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fuld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færdig HLR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0" y="4613066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x 30:2 fuld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færdig HLR hvor IN tager tid</a:t>
            </a:r>
          </a:p>
        </p:txBody>
      </p:sp>
      <p:sp>
        <p:nvSpPr>
          <p:cNvPr id="10" name="Rektangel 9"/>
          <p:cNvSpPr/>
          <p:nvPr/>
        </p:nvSpPr>
        <p:spPr>
          <a:xfrm>
            <a:off x="-12803" y="3892986"/>
            <a:ext cx="915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med </a:t>
            </a:r>
            <a:r>
              <a:rPr lang="da-DK" sz="2000"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da-DK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førstehjælpere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4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Automatisk defibrillator (AED)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75703" y="1824830"/>
            <a:ext cx="6387710" cy="4268466"/>
            <a:chOff x="1056" y="912"/>
            <a:chExt cx="4656" cy="3408"/>
          </a:xfrm>
        </p:grpSpPr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4608" y="3360"/>
              <a:ext cx="110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056" y="912"/>
              <a:ext cx="4320" cy="3072"/>
              <a:chOff x="1008" y="816"/>
              <a:chExt cx="4320" cy="3072"/>
            </a:xfrm>
          </p:grpSpPr>
          <p:sp>
            <p:nvSpPr>
              <p:cNvPr id="7" name="Rectangle 32"/>
              <p:cNvSpPr>
                <a:spLocks noChangeArrowheads="1"/>
              </p:cNvSpPr>
              <p:nvPr/>
            </p:nvSpPr>
            <p:spPr bwMode="auto">
              <a:xfrm>
                <a:off x="1008" y="816"/>
                <a:ext cx="4320" cy="307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a-DK"/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1488" y="2832"/>
                <a:ext cx="3552" cy="960"/>
                <a:chOff x="1296" y="3168"/>
                <a:chExt cx="3504" cy="960"/>
              </a:xfrm>
            </p:grpSpPr>
            <p:sp>
              <p:nvSpPr>
                <p:cNvPr id="21" name="Rectangle 34"/>
                <p:cNvSpPr>
                  <a:spLocks noChangeArrowheads="1"/>
                </p:cNvSpPr>
                <p:nvPr/>
              </p:nvSpPr>
              <p:spPr bwMode="auto">
                <a:xfrm>
                  <a:off x="1296" y="3168"/>
                  <a:ext cx="3504" cy="96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pic>
              <p:nvPicPr>
                <p:cNvPr id="22" name="Picture 35" descr="survivalink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b="27527"/>
                <a:stretch>
                  <a:fillRect/>
                </a:stretch>
              </p:blipFill>
              <p:spPr bwMode="auto">
                <a:xfrm>
                  <a:off x="2544" y="3200"/>
                  <a:ext cx="1056" cy="880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3" name="Group 36"/>
                <p:cNvGrpSpPr>
                  <a:grpSpLocks/>
                </p:cNvGrpSpPr>
                <p:nvPr/>
              </p:nvGrpSpPr>
              <p:grpSpPr bwMode="auto">
                <a:xfrm>
                  <a:off x="1344" y="3168"/>
                  <a:ext cx="1056" cy="960"/>
                  <a:chOff x="624" y="3216"/>
                  <a:chExt cx="1056" cy="960"/>
                </a:xfrm>
              </p:grpSpPr>
              <p:sp>
                <p:nvSpPr>
                  <p:cNvPr id="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3216"/>
                    <a:ext cx="1056" cy="96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da-DK">
                      <a:solidFill>
                        <a:srgbClr val="000066"/>
                      </a:solidFill>
                      <a:latin typeface="Criteria SSi" pitchFamily="18" charset="0"/>
                    </a:endParaRPr>
                  </a:p>
                </p:txBody>
              </p:sp>
              <p:pic>
                <p:nvPicPr>
                  <p:cNvPr id="26" name="Picture 38" descr="HeartStart Home Defibrillator">
                    <a:hlinkClick r:id="rId3" action="ppaction://hlinkpres?slideindex=1&amp;slidetitle=Hjerte-Lunge-Redning HLR Hjertemassage og kunstigt åndedræt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72" y="3264"/>
                    <a:ext cx="912" cy="8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4" name="Picture 39" descr="samaritan_ae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13" y="3216"/>
                  <a:ext cx="1064" cy="86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104" y="1873"/>
                <a:ext cx="4176" cy="982"/>
                <a:chOff x="1296" y="2064"/>
                <a:chExt cx="4176" cy="920"/>
              </a:xfrm>
            </p:grpSpPr>
            <p:sp>
              <p:nvSpPr>
                <p:cNvPr id="1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4176" cy="9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pic>
              <p:nvPicPr>
                <p:cNvPr id="17" name="Picture 42" descr="accessAED_hand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04" y="2112"/>
                  <a:ext cx="764" cy="86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3" descr="CRPlus_NoBack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83" y="2091"/>
                  <a:ext cx="1025" cy="8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4" descr="MRL LifeQuest AED">
                  <a:hlinkClick r:id="rId3" action="ppaction://hlinkpres?slideindex=1&amp;slidetitle=Hjerte-Lunge-Redning HLR Hjertemassage og kunstigt åndedræt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00" y="2064"/>
                  <a:ext cx="905" cy="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5" descr="alliedmecicalproductllc_1745_11626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344" y="2112"/>
                  <a:ext cx="842" cy="81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104" y="900"/>
                <a:ext cx="3888" cy="972"/>
                <a:chOff x="1296" y="960"/>
                <a:chExt cx="4032" cy="1008"/>
              </a:xfrm>
            </p:grpSpPr>
            <p:sp>
              <p:nvSpPr>
                <p:cNvPr id="11" name="Rectangle 47"/>
                <p:cNvSpPr>
                  <a:spLocks noChangeArrowheads="1"/>
                </p:cNvSpPr>
                <p:nvPr/>
              </p:nvSpPr>
              <p:spPr bwMode="auto">
                <a:xfrm>
                  <a:off x="1296" y="960"/>
                  <a:ext cx="4032" cy="1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grpSp>
              <p:nvGrpSpPr>
                <p:cNvPr id="12" name="Group 48"/>
                <p:cNvGrpSpPr>
                  <a:grpSpLocks/>
                </p:cNvGrpSpPr>
                <p:nvPr/>
              </p:nvGrpSpPr>
              <p:grpSpPr bwMode="auto">
                <a:xfrm>
                  <a:off x="1296" y="960"/>
                  <a:ext cx="4032" cy="1008"/>
                  <a:chOff x="1296" y="960"/>
                  <a:chExt cx="4032" cy="1008"/>
                </a:xfrm>
              </p:grpSpPr>
              <p:pic>
                <p:nvPicPr>
                  <p:cNvPr id="13" name="Picture 49" descr="death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2563" t="2486" r="2563" b="6442"/>
                  <a:stretch>
                    <a:fillRect/>
                  </a:stretch>
                </p:blipFill>
                <p:spPr bwMode="auto">
                  <a:xfrm>
                    <a:off x="4176" y="968"/>
                    <a:ext cx="1152" cy="1000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" name="Picture 50" descr="lifepak50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b="17778"/>
                  <a:stretch>
                    <a:fillRect/>
                  </a:stretch>
                </p:blipFill>
                <p:spPr bwMode="auto">
                  <a:xfrm>
                    <a:off x="1296" y="960"/>
                    <a:ext cx="1176" cy="1008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5" name="Picture 51" descr="PAD_photo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640" y="960"/>
                    <a:ext cx="1344" cy="992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cxnSp>
        <p:nvCxnSpPr>
          <p:cNvPr id="27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132856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132856"/>
            <a:ext cx="1847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Hjertestarter </a:t>
            </a:r>
            <a:r>
              <a:rPr lang="da-DK" sz="3200" dirty="0" err="1" smtClean="0">
                <a:latin typeface="+mj-lt"/>
                <a:cs typeface="Arial" pitchFamily="34" charset="0"/>
              </a:rPr>
              <a:t>app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818059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45D697AD-6CB2-4FC1-B843-0719F5DBB275}"/>
              </a:ext>
            </a:extLst>
          </p:cNvPr>
          <p:cNvSpPr txBox="1">
            <a:spLocks/>
          </p:cNvSpPr>
          <p:nvPr/>
        </p:nvSpPr>
        <p:spPr>
          <a:xfrm>
            <a:off x="107504" y="1988840"/>
            <a:ext cx="8928992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vand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kraftig hårvækst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plastre og piercinger der hvor elektroderne skal sidde</a:t>
            </a:r>
          </a:p>
          <a:p>
            <a:pPr marL="0" indent="0">
              <a:buNone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Elektroderne placeres mindst 10 centimeter fra pacemaker og      piercinger</a:t>
            </a:r>
          </a:p>
          <a:p>
            <a:pPr marL="0" indent="0">
              <a:buNone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Personen må ikke røres </a:t>
            </a:r>
            <a:r>
              <a:rPr lang="da-DK" sz="2000" smtClean="0"/>
              <a:t>under analyse/stød</a:t>
            </a:r>
            <a:endParaRPr lang="da-DK" sz="2000" dirty="0" smtClean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+mj-lt"/>
              </a:rPr>
              <a:t>Sikkerhed ved brug af </a:t>
            </a:r>
            <a:r>
              <a:rPr lang="da-DK" sz="3200" dirty="0" smtClean="0">
                <a:latin typeface="+mj-lt"/>
              </a:rPr>
              <a:t>hjertestarter</a:t>
            </a:r>
            <a:endParaRPr lang="da-D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3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rial" pitchFamily="34" charset="0"/>
              </a:rPr>
              <a:t>Overlevelse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uden</a:t>
            </a:r>
            <a:r>
              <a:rPr lang="en-US" sz="3200" dirty="0" smtClean="0">
                <a:cs typeface="Arial" pitchFamily="34" charset="0"/>
              </a:rPr>
              <a:t> HLR, med HLR </a:t>
            </a:r>
            <a:r>
              <a:rPr lang="en-US" sz="3200" dirty="0" err="1" smtClean="0">
                <a:cs typeface="Arial" pitchFamily="34" charset="0"/>
              </a:rPr>
              <a:t>og</a:t>
            </a:r>
            <a:r>
              <a:rPr lang="en-US" sz="3200" dirty="0" smtClean="0">
                <a:cs typeface="Arial" pitchFamily="34" charset="0"/>
              </a:rPr>
              <a:t> AED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429" t="26667" r="26339" b="13175"/>
          <a:stretch>
            <a:fillRect/>
          </a:stretch>
        </p:blipFill>
        <p:spPr bwMode="auto">
          <a:xfrm>
            <a:off x="297783" y="1772816"/>
            <a:ext cx="4264611" cy="32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6964" t="26508" r="26607" b="13810"/>
          <a:stretch>
            <a:fillRect/>
          </a:stretch>
        </p:blipFill>
        <p:spPr bwMode="auto">
          <a:xfrm>
            <a:off x="4652138" y="1772816"/>
            <a:ext cx="4240342" cy="32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23528" y="5075218"/>
            <a:ext cx="8568952" cy="8665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528" y="5229200"/>
            <a:ext cx="8594697" cy="7125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ea typeface="+mj-ea"/>
                <a:cs typeface="Arial" pitchFamily="34" charset="0"/>
              </a:rPr>
              <a:t>Defibrillering inden for 3 - 5 min efter et hjertestop, øger chancen for at overleve med 50-70%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07504" y="19888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latin typeface="Verdana" pitchFamily="34" charset="0"/>
                <a:ea typeface="Verdana" pitchFamily="34" charset="0"/>
                <a:cs typeface="Verdana" pitchFamily="34" charset="0"/>
              </a:rPr>
              <a:t>6. sæt: 4 minutters rutinering i anvendelse af hjertestarter</a:t>
            </a:r>
          </a:p>
        </p:txBody>
      </p:sp>
    </p:spTree>
    <p:extLst>
      <p:ext uri="{BB962C8B-B14F-4D97-AF65-F5344CB8AC3E}">
        <p14:creationId xmlns:p14="http://schemas.microsoft.com/office/powerpoint/2010/main" val="31602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3331" y="1052736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Hjerteløbere i hele landet</a:t>
            </a:r>
          </a:p>
        </p:txBody>
      </p:sp>
      <p:sp>
        <p:nvSpPr>
          <p:cNvPr id="5" name="Rektangel 4"/>
          <p:cNvSpPr/>
          <p:nvPr/>
        </p:nvSpPr>
        <p:spPr>
          <a:xfrm>
            <a:off x="1834281" y="1710141"/>
            <a:ext cx="1815949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650231" y="1710141"/>
            <a:ext cx="186105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5511283" y="1710140"/>
            <a:ext cx="182672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47631" y="1710139"/>
            <a:ext cx="181035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399196" y="5784425"/>
            <a:ext cx="108011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195950" y="5790856"/>
            <a:ext cx="108012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2018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041119" y="5790856"/>
            <a:ext cx="108012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871322" y="5790856"/>
            <a:ext cx="108012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2020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78517" y="5366440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14.500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206980" y="4854660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37.251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4104894" y="3492853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noProof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75.955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5768891" y="2589150"/>
            <a:ext cx="1249060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104.477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9579" y="6517684"/>
            <a:ext cx="5380355" cy="276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Pr. 14. oktober 2021 er der 124.400 hjerteløbere i Danmark</a:t>
            </a:r>
          </a:p>
        </p:txBody>
      </p:sp>
      <p:sp>
        <p:nvSpPr>
          <p:cNvPr id="18" name="Forbindelse 17"/>
          <p:cNvSpPr/>
          <p:nvPr/>
        </p:nvSpPr>
        <p:spPr>
          <a:xfrm>
            <a:off x="849286" y="5147098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Forbindelse 18"/>
          <p:cNvSpPr/>
          <p:nvPr/>
        </p:nvSpPr>
        <p:spPr>
          <a:xfrm>
            <a:off x="2646041" y="4573380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Forbindelse 19"/>
          <p:cNvSpPr/>
          <p:nvPr/>
        </p:nvSpPr>
        <p:spPr>
          <a:xfrm>
            <a:off x="4491210" y="3136569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Forbindelse 20"/>
          <p:cNvSpPr/>
          <p:nvPr/>
        </p:nvSpPr>
        <p:spPr>
          <a:xfrm>
            <a:off x="6321413" y="2347411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Lige forbindelse 21"/>
          <p:cNvCxnSpPr/>
          <p:nvPr/>
        </p:nvCxnSpPr>
        <p:spPr>
          <a:xfrm flipV="1">
            <a:off x="993302" y="4642639"/>
            <a:ext cx="1747213" cy="553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>
            <a:endCxn id="20" idx="3"/>
          </p:cNvCxnSpPr>
          <p:nvPr/>
        </p:nvCxnSpPr>
        <p:spPr>
          <a:xfrm flipV="1">
            <a:off x="2740515" y="3259494"/>
            <a:ext cx="1771786" cy="1360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 flipV="1">
            <a:off x="4502566" y="2420328"/>
            <a:ext cx="1906107" cy="839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7338004" y="1710139"/>
            <a:ext cx="1770499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Forbindelse 25"/>
          <p:cNvSpPr/>
          <p:nvPr/>
        </p:nvSpPr>
        <p:spPr>
          <a:xfrm>
            <a:off x="8101830" y="1998955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7" name="Lige forbindelse 26"/>
          <p:cNvCxnSpPr>
            <a:endCxn id="26" idx="2"/>
          </p:cNvCxnSpPr>
          <p:nvPr/>
        </p:nvCxnSpPr>
        <p:spPr>
          <a:xfrm flipV="1">
            <a:off x="6377573" y="2070963"/>
            <a:ext cx="1724257" cy="348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/>
          <p:cNvSpPr txBox="1"/>
          <p:nvPr/>
        </p:nvSpPr>
        <p:spPr>
          <a:xfrm>
            <a:off x="7563671" y="2214979"/>
            <a:ext cx="1249061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124.400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kstfelt 28"/>
          <p:cNvSpPr txBox="1"/>
          <p:nvPr/>
        </p:nvSpPr>
        <p:spPr>
          <a:xfrm>
            <a:off x="7732611" y="5794530"/>
            <a:ext cx="108012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2021</a:t>
            </a:r>
          </a:p>
        </p:txBody>
      </p:sp>
      <p:cxnSp>
        <p:nvCxnSpPr>
          <p:cNvPr id="31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39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7504" y="1628800"/>
            <a:ext cx="892899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cs typeface="Arial" pitchFamily="34" charset="0"/>
            </a:endParaRPr>
          </a:p>
          <a:p>
            <a:pPr algn="ctr"/>
            <a:r>
              <a:rPr lang="da-DK" sz="3000" dirty="0" smtClean="0">
                <a:cs typeface="Arial" pitchFamily="34" charset="0"/>
              </a:rPr>
              <a:t>I sidste lektion:</a:t>
            </a:r>
          </a:p>
          <a:p>
            <a:pPr algn="ctr"/>
            <a:r>
              <a:rPr lang="da-DK" sz="3000" dirty="0" smtClean="0">
                <a:cs typeface="Arial" pitchFamily="34" charset="0"/>
              </a:rPr>
              <a:t>Opdatering i </a:t>
            </a:r>
            <a:r>
              <a:rPr lang="da-DK" sz="3000" dirty="0">
                <a:cs typeface="Arial" pitchFamily="34" charset="0"/>
              </a:rPr>
              <a:t>f</a:t>
            </a:r>
            <a:r>
              <a:rPr lang="da-DK" sz="3000" dirty="0" smtClean="0">
                <a:cs typeface="Arial" pitchFamily="34" charset="0"/>
              </a:rPr>
              <a:t>ørstehjælp til ulykker</a:t>
            </a:r>
          </a:p>
          <a:p>
            <a:pPr algn="ctr"/>
            <a:endParaRPr lang="da-DK" sz="3000" dirty="0" smtClean="0">
              <a:cs typeface="Arial" pitchFamily="34" charset="0"/>
            </a:endParaRPr>
          </a:p>
          <a:p>
            <a:pPr algn="ctr"/>
            <a:r>
              <a:rPr lang="da-DK" sz="3000" dirty="0" smtClean="0">
                <a:cs typeface="Arial" pitchFamily="34" charset="0"/>
              </a:rPr>
              <a:t>I denne lektion:</a:t>
            </a:r>
          </a:p>
          <a:p>
            <a:pPr algn="ctr"/>
            <a:r>
              <a:rPr lang="da-DK" sz="3000" dirty="0" smtClean="0">
                <a:cs typeface="Arial" pitchFamily="34" charset="0"/>
              </a:rPr>
              <a:t>Opdatering i førstehjælp til hjertestop</a:t>
            </a:r>
          </a:p>
        </p:txBody>
      </p:sp>
    </p:spTree>
    <p:extLst>
      <p:ext uri="{BB962C8B-B14F-4D97-AF65-F5344CB8AC3E}">
        <p14:creationId xmlns:p14="http://schemas.microsoft.com/office/powerpoint/2010/main" val="190854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Refleksion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1844824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er trykdybde for en voksen ved HLR?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 lang må </a:t>
            </a:r>
            <a:r>
              <a:rPr lang="da-DK" sz="2000" dirty="0" err="1" smtClean="0">
                <a:cs typeface="Arial" pitchFamily="34" charset="0"/>
              </a:rPr>
              <a:t>hands</a:t>
            </a:r>
            <a:r>
              <a:rPr lang="da-DK" sz="2000" dirty="0" smtClean="0">
                <a:cs typeface="Arial" pitchFamily="34" charset="0"/>
              </a:rPr>
              <a:t> </a:t>
            </a:r>
            <a:r>
              <a:rPr lang="da-DK" sz="2000" dirty="0" err="1" smtClean="0">
                <a:cs typeface="Arial" pitchFamily="34" charset="0"/>
              </a:rPr>
              <a:t>off</a:t>
            </a:r>
            <a:r>
              <a:rPr lang="da-DK" sz="2000" dirty="0" smtClean="0">
                <a:cs typeface="Arial" pitchFamily="34" charset="0"/>
              </a:rPr>
              <a:t> tiden være ved HLR?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 mange tryk i minuttet?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Hvornår ringer vi 1-1-2 ved et hjertestop?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Hvornår påbegynder vi HLR?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11200" y="278092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/>
              <a:t>Spørgsmål?</a:t>
            </a:r>
            <a:endParaRPr lang="da-DK" sz="7200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79512" y="2010335"/>
            <a:ext cx="87849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kan tilføjes yderligere til PP, eller er forslag til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Elevaktiviteter.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65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>
            <a:off x="96360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81959" y="1044025"/>
            <a:ext cx="893456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Forslag til elevaktivitet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07097" y="1988840"/>
            <a:ext cx="8924234" cy="44012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fter en kort intro, kan man dele deltagerne op i mindre grupper. Så kører hver enkelt i 4 minutter af gangen, øvrige tager tid og rette vejleder. Efter 4 minutter byttes der rundt indtil alle har været igennem hvert sæt mindst 1 gang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sæt: 4 minutters rutinering i trykhastighed og –dybde</a:t>
            </a: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a-DK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sæt: 4 minutters rutinering i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</a:t>
            </a:r>
            <a:r>
              <a:rPr kumimoji="0" lang="da-DK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ndblæsninger</a:t>
            </a: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sæt: 4 minutters rutinering i to ovennævnte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sæt: 4 minutter med fuld færdig HLR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sæt: 4 minutter rutinering med to førstehjælpere</a:t>
            </a:r>
          </a:p>
        </p:txBody>
      </p:sp>
    </p:spTree>
    <p:extLst>
      <p:ext uri="{BB962C8B-B14F-4D97-AF65-F5344CB8AC3E}">
        <p14:creationId xmlns:p14="http://schemas.microsoft.com/office/powerpoint/2010/main" val="52024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>
            <a:off x="101932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01932" y="1030524"/>
            <a:ext cx="893456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Forslag til elevaktivitet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14400" y="1988840"/>
            <a:ext cx="8928992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6. sæt: 4 minutters rutinering i anvendelse af hjertestarter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Det er her væsentligt at du som instruktør, selv går rundt og retter/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vejleder. Dette for at imødegå fejlindlæring – samt imellem sættene giver nogle fokuspunkter deltagerne kan arbejde med.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3"/>
          <p:cNvCxnSpPr/>
          <p:nvPr/>
        </p:nvCxnSpPr>
        <p:spPr>
          <a:xfrm>
            <a:off x="101932" y="162880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boks 5"/>
          <p:cNvSpPr txBox="1"/>
          <p:nvPr/>
        </p:nvSpPr>
        <p:spPr>
          <a:xfrm>
            <a:off x="86092" y="1055789"/>
            <a:ext cx="894483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HLR til børn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94012" y="1916832"/>
            <a:ext cx="8944832" cy="31700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om til voksen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Særlig forudsætninger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(arbejder med børn, kun civilt)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Hypoxi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 indblæsninger og </a:t>
            </a:r>
            <a:r>
              <a:rPr lang="da-DK" sz="2000" noProof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tilkald hjælp</a:t>
            </a: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Basal HLR - Call </a:t>
            </a:r>
            <a:r>
              <a:rPr kumimoji="0" lang="da-DK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first</a:t>
            </a: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Hypoxi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Call fast</a:t>
            </a: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baseline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3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44896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76200" y="2243239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12.000 danskere om året (ca. 33 personer pr. dag)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blodprop i hjernen og 15% hjerneblødning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70% 65 år+, omtrent lige hyppigt ved mænd og kvinder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200" y="1117941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57271" y="1988840"/>
            <a:ext cx="89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Symptomer: </a:t>
            </a:r>
          </a:p>
          <a:p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Halvsidige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lammelser, manglende kontrol over en arm eller ben, sprogforstyrrelser, delvist tab af synet eller svimmelhed og koordinationsproblemer.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b="1" i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tre S´R</a:t>
            </a:r>
          </a:p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træk – hænger den ene arm</a:t>
            </a:r>
          </a:p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nak – hænger ordene ikke sammen</a:t>
            </a:r>
          </a:p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 – hænger den ene side af ansigtet</a:t>
            </a:r>
          </a:p>
          <a:p>
            <a:r>
              <a:rPr lang="da-DK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 1-1-2 straks ved ovenstående symptomer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200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84088" y="198884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Behandling:</a:t>
            </a:r>
          </a:p>
          <a:p>
            <a:endParaRPr lang="da-DK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 sættes i gang inden for 4½ time efter symptomerne er opstået.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Trombolyse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der opløser blodpropper medicinsk</a:t>
            </a:r>
          </a:p>
          <a:p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Tromboktomi</a:t>
            </a:r>
            <a:r>
              <a:rPr lang="da-DK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kirurgisk indgreb der skaber fri passage</a:t>
            </a:r>
            <a:endParaRPr lang="da-DK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8630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76199" y="1101527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Verdana "/>
                <a:cs typeface="Arial" pitchFamily="34" charset="0"/>
              </a:rPr>
              <a:t>STROKE (Blødning/ blodprop i hjernen)</a:t>
            </a:r>
            <a:endParaRPr lang="en-US" sz="3000" dirty="0">
              <a:latin typeface="Verdana 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107504" y="2564904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 smtClean="0"/>
              <a:t>Klip: STRÆK – SNAK – SMIL kampagnen</a:t>
            </a:r>
          </a:p>
          <a:p>
            <a:pPr algn="ctr"/>
            <a:endParaRPr lang="da-DK" sz="3200" dirty="0"/>
          </a:p>
          <a:p>
            <a:pPr algn="ctr"/>
            <a:r>
              <a:rPr lang="da-DK" sz="3200" dirty="0" smtClean="0"/>
              <a:t>Redhjernen.dk</a:t>
            </a:r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597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Refleksion </a:t>
            </a:r>
            <a:endParaRPr lang="da-DK" sz="36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94223" y="1916832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Hvad </a:t>
            </a: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lærte </a:t>
            </a: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I, i sidste lektion?</a:t>
            </a:r>
          </a:p>
        </p:txBody>
      </p:sp>
    </p:spTree>
    <p:extLst>
      <p:ext uri="{BB962C8B-B14F-4D97-AF65-F5344CB8AC3E}">
        <p14:creationId xmlns:p14="http://schemas.microsoft.com/office/powerpoint/2010/main" val="326122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32419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Ved lektionens afslutning kan: 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07504" y="1916832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r>
              <a:rPr lang="da-DK" sz="2000" dirty="0" smtClean="0">
                <a:latin typeface="+mj-lt"/>
                <a:cs typeface="Arial" pitchFamily="34" charset="0"/>
              </a:rPr>
              <a:t>Deltageren både selvstændigt og i samarbejde med andre, håndtere en voksen bevidstløs person, med og uden normal vejrtrækning, jf. ERC guidelines for basal genoplivning.</a:t>
            </a:r>
          </a:p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endParaRPr lang="da-DK" sz="2000" dirty="0" smtClean="0">
              <a:latin typeface="+mj-lt"/>
              <a:cs typeface="Arial" pitchFamily="34" charset="0"/>
            </a:endParaRPr>
          </a:p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r>
              <a:rPr lang="da-DK" sz="2000" dirty="0" smtClean="0">
                <a:latin typeface="+mj-lt"/>
                <a:cs typeface="Arial" pitchFamily="34" charset="0"/>
              </a:rPr>
              <a:t>Deltageren kan anvende en hjertestarter, hvor det er relevant for førstehjælpen. </a:t>
            </a:r>
            <a:endParaRPr lang="da-DK" sz="2000" kern="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3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Hvorfor?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3752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:\FSU-GRAFIKER\Hanne Kornum &amp; ABC 2014\ABC_2015\Billeder ny bog 2015 nov\Udvalgte_nye_foto\Behandlet_HH\_MG_9621_HH.jpg"/>
          <p:cNvPicPr>
            <a:picLocks noChangeAspect="1" noChangeArrowheads="1"/>
          </p:cNvPicPr>
          <p:nvPr/>
        </p:nvPicPr>
        <p:blipFill>
          <a:blip r:embed="rId2" cstate="print"/>
          <a:srcRect l="10173" t="12326" b="7260"/>
          <a:stretch>
            <a:fillRect/>
          </a:stretch>
        </p:blipFill>
        <p:spPr bwMode="auto">
          <a:xfrm>
            <a:off x="2811517" y="1844824"/>
            <a:ext cx="3520966" cy="44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3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1983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3" name="Pladsholder til indhold 9"/>
          <p:cNvSpPr>
            <a:spLocks noGrp="1"/>
          </p:cNvSpPr>
          <p:nvPr>
            <p:ph idx="4294967295"/>
          </p:nvPr>
        </p:nvSpPr>
        <p:spPr>
          <a:xfrm>
            <a:off x="111983" y="1916832"/>
            <a:ext cx="8928991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 dirty="0" smtClean="0">
                <a:cs typeface="Arial" pitchFamily="34" charset="0"/>
              </a:rPr>
              <a:t>Overlevelseskæden</a:t>
            </a:r>
          </a:p>
          <a:p>
            <a:endParaRPr lang="da-DK" sz="2000" dirty="0">
              <a:cs typeface="Arial" pitchFamily="34" charset="0"/>
            </a:endParaRPr>
          </a:p>
          <a:p>
            <a:r>
              <a:rPr lang="da-DK" sz="2000" dirty="0">
                <a:cs typeface="Arial" pitchFamily="34" charset="0"/>
              </a:rPr>
              <a:t>H</a:t>
            </a:r>
            <a:r>
              <a:rPr lang="da-DK" sz="2000" dirty="0" smtClean="0">
                <a:cs typeface="Arial" pitchFamily="34" charset="0"/>
              </a:rPr>
              <a:t>jerte- og lungeredning </a:t>
            </a:r>
          </a:p>
          <a:p>
            <a:pPr marL="0" indent="0">
              <a:buNone/>
            </a:pPr>
            <a:endParaRPr lang="da-DK" sz="2000" dirty="0" smtClean="0">
              <a:cs typeface="Arial" pitchFamily="34" charset="0"/>
            </a:endParaRPr>
          </a:p>
          <a:p>
            <a:r>
              <a:rPr lang="da-DK" sz="2000" dirty="0" smtClean="0">
                <a:cs typeface="Arial" pitchFamily="34" charset="0"/>
              </a:rPr>
              <a:t>Brug af hjertestarter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11983" y="163751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62055" y="5671120"/>
            <a:ext cx="9028847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-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180</a:t>
            </a: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minutter</a:t>
            </a:r>
          </a:p>
        </p:txBody>
      </p:sp>
    </p:spTree>
    <p:extLst>
      <p:ext uri="{BB962C8B-B14F-4D97-AF65-F5344CB8AC3E}">
        <p14:creationId xmlns:p14="http://schemas.microsoft.com/office/powerpoint/2010/main" val="42949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Lidt til de små grå</a:t>
            </a:r>
            <a:endParaRPr lang="da-DK" sz="3200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5"/>
          <p:cNvSpPr txBox="1"/>
          <p:nvPr/>
        </p:nvSpPr>
        <p:spPr>
          <a:xfrm>
            <a:off x="76199" y="1844824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perioden fra 2001 til 2021</a:t>
            </a:r>
          </a:p>
          <a:p>
            <a:endParaRPr lang="da-DK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 mange mennesker får hjertestop udenfor hospitalerne i Danmark om året?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Hvorledes er det fordelt procentvis, i hjemmet? ____ og i offentligt rum?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verlevelsen efter hjertestop er steget fra 3,8% og til?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stigning i tilskadekomne der modtager HLR inden ambulancen ankommer er steget fra 19,4% og til? ____</a:t>
            </a:r>
          </a:p>
        </p:txBody>
      </p:sp>
    </p:spTree>
    <p:extLst>
      <p:ext uri="{BB962C8B-B14F-4D97-AF65-F5344CB8AC3E}">
        <p14:creationId xmlns:p14="http://schemas.microsoft.com/office/powerpoint/2010/main" val="32746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Lidt til de små grå</a:t>
            </a:r>
            <a:endParaRPr lang="da-DK" sz="3200" dirty="0"/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el 6"/>
          <p:cNvSpPr txBox="1">
            <a:spLocks/>
          </p:cNvSpPr>
          <p:nvPr/>
        </p:nvSpPr>
        <p:spPr>
          <a:xfrm>
            <a:off x="117356" y="1844824"/>
            <a:ext cx="8928992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 Danmark får ca. </a:t>
            </a:r>
            <a:r>
              <a:rPr lang="da-DK" noProof="0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47</a:t>
            </a:r>
            <a:r>
              <a:rPr lang="da-DK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00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personer pludseligt hjertestop udenfor hospitalet.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Hjertestop i hjemmet er på 75% og i offentlige rum på 25%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Overlevelse efter et hjertestop er steget fra 3,8% i 2001 til </a:t>
            </a:r>
            <a:r>
              <a:rPr lang="da-DK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14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% i 2020.</a:t>
            </a:r>
          </a:p>
          <a:p>
            <a:pPr defTabSz="457200">
              <a:spcBef>
                <a:spcPct val="0"/>
              </a:spcBef>
              <a:defRPr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(H: 11% &amp; O: 31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%)</a:t>
            </a:r>
            <a:endParaRPr kumimoji="0" lang="da-DK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En stigning i tilskadekomne med hjertestop der modtager HLR inden ankomst af ambulance fra 19,4% i 2001 til </a:t>
            </a:r>
            <a:r>
              <a:rPr lang="da-DK" noProof="0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80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% i 2020.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Stigning i stød med AED inden ankomst af ambulancen fra 1,4% i 2001 til 9% i 2020.</a:t>
            </a:r>
          </a:p>
        </p:txBody>
      </p:sp>
    </p:spTree>
    <p:extLst>
      <p:ext uri="{BB962C8B-B14F-4D97-AF65-F5344CB8AC3E}">
        <p14:creationId xmlns:p14="http://schemas.microsoft.com/office/powerpoint/2010/main" val="3749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Overlevelseskæden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fsk-cs-ssu08\Desktop\overlevelseskaed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0" y="2047874"/>
            <a:ext cx="8374260" cy="36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titus xmlns="http://schemas.titus.com/TitusProperties/">
  <TitusGUID xmlns="">27e58b04-1b81-47d3-b5cf-a114d709682b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8A72E27B910E4C9BD2332483810D97" ma:contentTypeVersion="0" ma:contentTypeDescription="Opret et nyt dokument." ma:contentTypeScope="" ma:versionID="dcdd92956cbb679fe947dc209cec86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f5f8b7a12903fc150245522468e5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F5659-D27E-4AA1-89DE-043069FBCD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C45BD8-92F2-4A3E-893F-2B0E9DE61461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7FA316-7D95-489F-A5F5-4DC7216374D9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DF212F08-9CA7-4DF1-A4A0-5D6D5FE2D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753</TotalTime>
  <Words>992</Words>
  <Application>Microsoft Office PowerPoint</Application>
  <PresentationFormat>Skærmshow (4:3)</PresentationFormat>
  <Paragraphs>163</Paragraphs>
  <Slides>29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29</vt:i4>
      </vt:variant>
    </vt:vector>
  </HeadingPairs>
  <TitlesOfParts>
    <vt:vector size="36" baseType="lpstr">
      <vt:lpstr>Arial</vt:lpstr>
      <vt:lpstr>Calibri</vt:lpstr>
      <vt:lpstr>Criteria SSi</vt:lpstr>
      <vt:lpstr>Verdana</vt:lpstr>
      <vt:lpstr>Verdana </vt:lpstr>
      <vt:lpstr>Wingdings</vt:lpstr>
      <vt:lpstr>CSS skabelon 2019 JAN 3.1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FSK-CS-UDD08 Hansen, Stefan Daniel Koust</cp:lastModifiedBy>
  <cp:revision>23</cp:revision>
  <dcterms:created xsi:type="dcterms:W3CDTF">2020-08-11T05:12:10Z</dcterms:created>
  <dcterms:modified xsi:type="dcterms:W3CDTF">2023-09-21T09:14:37Z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27e58b04-1b81-47d3-b5cf-a114d709682b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0x0101006A8A72E27B910E4C9BD2332483810D97</vt:lpwstr>
  </property>
</Properties>
</file>