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31"/>
  </p:notesMasterIdLst>
  <p:sldIdLst>
    <p:sldId id="256" r:id="rId6"/>
    <p:sldId id="257" r:id="rId7"/>
    <p:sldId id="258" r:id="rId8"/>
    <p:sldId id="266" r:id="rId9"/>
    <p:sldId id="264" r:id="rId10"/>
    <p:sldId id="263" r:id="rId11"/>
    <p:sldId id="265" r:id="rId12"/>
    <p:sldId id="262" r:id="rId13"/>
    <p:sldId id="261" r:id="rId14"/>
    <p:sldId id="278" r:id="rId15"/>
    <p:sldId id="277" r:id="rId16"/>
    <p:sldId id="260" r:id="rId17"/>
    <p:sldId id="280" r:id="rId18"/>
    <p:sldId id="259" r:id="rId19"/>
    <p:sldId id="267" r:id="rId20"/>
    <p:sldId id="268" r:id="rId21"/>
    <p:sldId id="270" r:id="rId22"/>
    <p:sldId id="269" r:id="rId23"/>
    <p:sldId id="271" r:id="rId24"/>
    <p:sldId id="279" r:id="rId25"/>
    <p:sldId id="272" r:id="rId26"/>
    <p:sldId id="273" r:id="rId27"/>
    <p:sldId id="274" r:id="rId28"/>
    <p:sldId id="275" r:id="rId29"/>
    <p:sldId id="276" r:id="rId30"/>
  </p:sldIdLst>
  <p:sldSz cx="9144000" cy="6858000" type="screen4x3"/>
  <p:notesSz cx="6805613" cy="99441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3982" autoAdjust="0"/>
  </p:normalViewPr>
  <p:slideViewPr>
    <p:cSldViewPr>
      <p:cViewPr varScale="1">
        <p:scale>
          <a:sx n="89" d="100"/>
          <a:sy n="89" d="100"/>
        </p:scale>
        <p:origin x="1301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F63A0-1AEB-4491-8B39-175AE5548FD1}" type="datetimeFigureOut">
              <a:rPr lang="da-DK" smtClean="0"/>
              <a:pPr/>
              <a:t>21-09-2023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D3265-5E78-4245-8423-A337F3B3D48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3972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D3265-5E78-4245-8423-A337F3B3D48C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77663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D3265-5E78-4245-8423-A337F3B3D48C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2811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- 13 pr. dag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D3265-5E78-4245-8423-A337F3B3D48C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9601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Disse</a:t>
            </a:r>
            <a:r>
              <a:rPr lang="da-DK" baseline="0" dirty="0" smtClean="0"/>
              <a:t> film kan vises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D3265-5E78-4245-8423-A337F3B3D48C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7692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da-DK" b="1" baseline="0" dirty="0" smtClean="0"/>
              <a:t>Der skal ved denne lektion, afholdes 3 minutters korrekt udført HLR pr. kursist – hvor det er IN som tager tid og vurdere kvaliteten!!!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b="1" baseline="0" dirty="0" smtClean="0"/>
              <a:t>Du som IN kan kontrollere 6 kursister af gangen ved QCPR dukker.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BD3265-5E78-4245-8423-A337F3B3D48C}" type="slidenum">
              <a:rPr lang="da-DK" smtClean="0"/>
              <a:pPr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0917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20000"/>
          </a:blip>
          <a:srcRect l="14845" t="9014" r="28515" b="26824"/>
          <a:stretch/>
        </p:blipFill>
        <p:spPr bwMode="auto">
          <a:xfrm>
            <a:off x="5724128" y="61401"/>
            <a:ext cx="3419872" cy="537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30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83568" y="3717032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9" name="Rektangel 8"/>
          <p:cNvSpPr/>
          <p:nvPr userDrawn="1"/>
        </p:nvSpPr>
        <p:spPr>
          <a:xfrm>
            <a:off x="179512" y="5439425"/>
            <a:ext cx="8784976" cy="778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23728" y="53268"/>
            <a:ext cx="6545316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02190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dirty="0" smtClean="0"/>
              <a:t>Klik for at redigere titeltypografi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2215405"/>
            <a:ext cx="8229600" cy="4021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pic>
        <p:nvPicPr>
          <p:cNvPr id="7" name="Billede 6" descr="FSV_Roed_RGB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904" y="164711"/>
            <a:ext cx="2244840" cy="816017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 rot="5400000" flipV="1">
            <a:off x="7782858" y="6405214"/>
            <a:ext cx="423427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Pladsholder til diasnummer 7"/>
          <p:cNvSpPr txBox="1">
            <a:spLocks/>
          </p:cNvSpPr>
          <p:nvPr/>
        </p:nvSpPr>
        <p:spPr>
          <a:xfrm>
            <a:off x="8381157" y="6295488"/>
            <a:ext cx="47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9EEFC-B8BD-477E-B432-0716BD0C6F96}" type="slidenum">
              <a:rPr kumimoji="0" lang="da-DK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1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9" t="30656" b="15677"/>
          <a:stretch/>
        </p:blipFill>
        <p:spPr bwMode="auto">
          <a:xfrm>
            <a:off x="8036837" y="6131043"/>
            <a:ext cx="377163" cy="52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kstboks 8"/>
          <p:cNvSpPr txBox="1"/>
          <p:nvPr/>
        </p:nvSpPr>
        <p:spPr>
          <a:xfrm>
            <a:off x="5436031" y="6224133"/>
            <a:ext cx="2553969" cy="507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800" kern="1200" baseline="0" dirty="0" smtClean="0">
              <a:solidFill>
                <a:schemeClr val="tx1"/>
              </a:solidFill>
              <a:effectLst/>
              <a:latin typeface="Verdana" panose="020B0604030504040204" pitchFamily="34" charset="0"/>
              <a:ea typeface="+mn-ea"/>
              <a:cs typeface="+mn-cs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800" kern="1200" baseline="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rPr>
              <a:t>Center for Sundheds- og Sanitetsuddannelser</a:t>
            </a: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800" b="1" baseline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7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../../FSU-SDU115/Skrivebord/AED%20brugerkursus/Hjerte-Lunge-Redning%20HLR.ppt#-1,1,Hjerte-Lunge-Redning HLR Hjertemassage og kunstigt &#229;ndedr&#230;t" TargetMode="External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107504" y="3933056"/>
            <a:ext cx="8928992" cy="576064"/>
          </a:xfrm>
        </p:spPr>
        <p:txBody>
          <a:bodyPr/>
          <a:lstStyle/>
          <a:p>
            <a:r>
              <a:rPr lang="da-DK" sz="3400" dirty="0" smtClean="0"/>
              <a:t>FORSVARETS SANITETSKOMMANDO</a:t>
            </a:r>
            <a:endParaRPr lang="da-DK" sz="3400" dirty="0"/>
          </a:p>
        </p:txBody>
      </p:sp>
      <p:sp>
        <p:nvSpPr>
          <p:cNvPr id="7" name="Tekstboks 6"/>
          <p:cNvSpPr txBox="1"/>
          <p:nvPr/>
        </p:nvSpPr>
        <p:spPr>
          <a:xfrm>
            <a:off x="107504" y="4429561"/>
            <a:ext cx="8928992" cy="101566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Førstehjælp – Lektion 3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FØRSTEHJÆLP</a:t>
            </a:r>
            <a:r>
              <a:rPr kumimoji="0" lang="da-DK" sz="3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a-DK" sz="3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TIL HJERTESTOP</a:t>
            </a:r>
            <a:endParaRPr kumimoji="0" lang="da-DK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07504" y="1166305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cs typeface="Arial" pitchFamily="34" charset="0"/>
              </a:rPr>
              <a:t>Samspillet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imellem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alarmcentralen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og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førstehjælperen</a:t>
            </a:r>
            <a:endParaRPr lang="en-US" sz="2400" dirty="0"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5972" y="2404112"/>
            <a:ext cx="46672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3"/>
          <p:cNvCxnSpPr/>
          <p:nvPr/>
        </p:nvCxnSpPr>
        <p:spPr>
          <a:xfrm>
            <a:off x="107504" y="162797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863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07504" y="162797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kstboks 4"/>
          <p:cNvSpPr txBox="1"/>
          <p:nvPr/>
        </p:nvSpPr>
        <p:spPr>
          <a:xfrm>
            <a:off x="107504" y="1043195"/>
            <a:ext cx="8928992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Film om hjertestop</a:t>
            </a:r>
            <a:endParaRPr kumimoji="0" lang="da-DK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kstboks 5"/>
          <p:cNvSpPr txBox="1"/>
          <p:nvPr/>
        </p:nvSpPr>
        <p:spPr>
          <a:xfrm>
            <a:off x="107504" y="1844824"/>
            <a:ext cx="892899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Overlevelseskæden ved hjertestop (trygfonden) 2016</a:t>
            </a:r>
          </a:p>
          <a:p>
            <a:pPr algn="ctr"/>
            <a:r>
              <a:rPr lang="da-DK" dirty="0" smtClean="0"/>
              <a:t>Samspillet imellem alarmcentralen og førstehjælperen</a:t>
            </a:r>
          </a:p>
          <a:p>
            <a:pPr algn="ctr"/>
            <a:endParaRPr lang="da-DK" dirty="0" smtClean="0"/>
          </a:p>
          <a:p>
            <a:pPr algn="ctr"/>
            <a:r>
              <a:rPr lang="da-DK" b="1" dirty="0" smtClean="0"/>
              <a:t>13 årige Emil gav sin mor hjertemassage (Hjerteforeningen) 2017</a:t>
            </a:r>
          </a:p>
          <a:p>
            <a:pPr algn="ctr"/>
            <a:r>
              <a:rPr lang="da-DK" dirty="0" smtClean="0"/>
              <a:t>Samspillet imellem alarmcentralen og førstehjælperen</a:t>
            </a:r>
            <a:endParaRPr lang="da-DK" dirty="0"/>
          </a:p>
          <a:p>
            <a:pPr algn="ctr"/>
            <a:endParaRPr lang="da-DK" dirty="0"/>
          </a:p>
          <a:p>
            <a:pPr algn="ctr"/>
            <a:r>
              <a:rPr lang="da-DK" b="1" dirty="0" smtClean="0"/>
              <a:t>Chris Salomon – </a:t>
            </a:r>
            <a:r>
              <a:rPr lang="da-DK" b="1" dirty="0" err="1" smtClean="0"/>
              <a:t>heart</a:t>
            </a:r>
            <a:r>
              <a:rPr lang="da-DK" b="1" dirty="0" smtClean="0"/>
              <a:t> </a:t>
            </a:r>
            <a:r>
              <a:rPr lang="da-DK" b="1" dirty="0" err="1" smtClean="0"/>
              <a:t>attack</a:t>
            </a:r>
            <a:r>
              <a:rPr lang="da-DK" b="1" dirty="0" smtClean="0"/>
              <a:t> (BBC) 2010</a:t>
            </a:r>
          </a:p>
          <a:p>
            <a:pPr algn="ctr"/>
            <a:r>
              <a:rPr lang="da-DK" dirty="0" smtClean="0"/>
              <a:t>Symptomer, kramper, </a:t>
            </a:r>
            <a:r>
              <a:rPr lang="da-DK" dirty="0" err="1" smtClean="0"/>
              <a:t>agonal</a:t>
            </a:r>
            <a:r>
              <a:rPr lang="da-DK" dirty="0" smtClean="0"/>
              <a:t> (unormal) vejrtrækning og stød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1715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052736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>
                <a:latin typeface="+mj-lt"/>
                <a:cs typeface="Arial" pitchFamily="34" charset="0"/>
              </a:rPr>
              <a:t>Hvornår udføres HLR</a:t>
            </a:r>
            <a:endParaRPr lang="en-US" sz="3000" dirty="0">
              <a:latin typeface="+mj-lt"/>
              <a:cs typeface="Arial" pitchFamily="34" charset="0"/>
            </a:endParaRPr>
          </a:p>
        </p:txBody>
      </p:sp>
      <p:cxnSp>
        <p:nvCxnSpPr>
          <p:cNvPr id="3" name="Straight Connector 13"/>
          <p:cNvCxnSpPr/>
          <p:nvPr/>
        </p:nvCxnSpPr>
        <p:spPr>
          <a:xfrm>
            <a:off x="107504" y="162797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kstboks 3"/>
          <p:cNvSpPr txBox="1"/>
          <p:nvPr/>
        </p:nvSpPr>
        <p:spPr>
          <a:xfrm>
            <a:off x="107504" y="1844824"/>
            <a:ext cx="892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/>
              <a:t>Personen er bevidstløs med:</a:t>
            </a:r>
          </a:p>
          <a:p>
            <a:endParaRPr lang="da-DK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000" dirty="0" smtClean="0"/>
              <a:t>Unormal eller ingen vejrtrækning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76163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07504" y="162797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kstfelt 4"/>
          <p:cNvSpPr txBox="1"/>
          <p:nvPr/>
        </p:nvSpPr>
        <p:spPr>
          <a:xfrm>
            <a:off x="0" y="1043195"/>
            <a:ext cx="9144000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Kvalitets HLR ”De </a:t>
            </a:r>
            <a:r>
              <a:rPr kumimoji="0" lang="da-DK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5”</a:t>
            </a:r>
            <a:endParaRPr kumimoji="0" lang="da-DK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0" y="1916832"/>
            <a:ext cx="9144000" cy="49244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171450" marR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a-DK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Tryksted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0" y="2683088"/>
            <a:ext cx="9144000" cy="49244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Trykhastighed</a:t>
            </a:r>
            <a:endParaRPr lang="da-DK" sz="2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kstfelt 8"/>
          <p:cNvSpPr txBox="1"/>
          <p:nvPr/>
        </p:nvSpPr>
        <p:spPr>
          <a:xfrm>
            <a:off x="0" y="3449344"/>
            <a:ext cx="9144000" cy="49244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171450" marR="0" indent="-1714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a-DK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Trykdybde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4454" y="4215600"/>
            <a:ext cx="9139545" cy="49244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Release/ </a:t>
            </a:r>
            <a:r>
              <a:rPr lang="da-DK" sz="2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Recoil</a:t>
            </a:r>
            <a:endParaRPr lang="da-DK" sz="2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kstfelt 10"/>
          <p:cNvSpPr txBox="1"/>
          <p:nvPr/>
        </p:nvSpPr>
        <p:spPr>
          <a:xfrm>
            <a:off x="-11905" y="4981856"/>
            <a:ext cx="9155905" cy="49244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2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Handsoff</a:t>
            </a:r>
            <a:r>
              <a:rPr lang="da-DK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a-DK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tid</a:t>
            </a:r>
            <a:endParaRPr lang="da-DK" sz="2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12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052736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>
                <a:latin typeface="+mj-lt"/>
                <a:cs typeface="Arial" pitchFamily="34" charset="0"/>
              </a:rPr>
              <a:t>Elevaktivitet</a:t>
            </a:r>
            <a:endParaRPr lang="en-US" sz="3000" dirty="0">
              <a:latin typeface="+mj-lt"/>
              <a:cs typeface="Arial" pitchFamily="34" charset="0"/>
            </a:endParaRPr>
          </a:p>
        </p:txBody>
      </p:sp>
      <p:cxnSp>
        <p:nvCxnSpPr>
          <p:cNvPr id="4" name="Straight Connector 13"/>
          <p:cNvCxnSpPr/>
          <p:nvPr/>
        </p:nvCxnSpPr>
        <p:spPr>
          <a:xfrm>
            <a:off x="107504" y="162797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kstfelt 4"/>
          <p:cNvSpPr txBox="1"/>
          <p:nvPr/>
        </p:nvSpPr>
        <p:spPr>
          <a:xfrm>
            <a:off x="0" y="1844824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1. sæt: 9</a:t>
            </a:r>
            <a:r>
              <a:rPr lang="da-DK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x 30:2 rutinering </a:t>
            </a:r>
            <a:r>
              <a:rPr lang="da-DK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i trykhastighed og –dybde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2" y="2522251"/>
            <a:ext cx="914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da-DK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da-DK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sæt: 9</a:t>
            </a:r>
            <a:r>
              <a:rPr lang="da-DK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x 30:2 rutinering </a:t>
            </a:r>
            <a:r>
              <a:rPr lang="da-DK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i indblæsninger </a:t>
            </a:r>
            <a:r>
              <a:rPr lang="da-DK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da-DK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Handsoff</a:t>
            </a:r>
            <a:r>
              <a:rPr lang="da-DK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tid)</a:t>
            </a:r>
            <a:endParaRPr lang="da-DK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0" y="3199679"/>
            <a:ext cx="914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r>
              <a:rPr lang="da-DK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da-DK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sæt: 9</a:t>
            </a:r>
            <a:r>
              <a:rPr lang="da-DK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x 30:2 fuld </a:t>
            </a:r>
            <a:r>
              <a:rPr lang="da-DK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færdig HLR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0" y="4613066"/>
            <a:ext cx="9143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5</a:t>
            </a:r>
            <a:r>
              <a:rPr lang="da-DK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da-DK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sæt: </a:t>
            </a:r>
            <a:r>
              <a:rPr lang="da-DK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9 x 30:2 fuld </a:t>
            </a:r>
            <a:r>
              <a:rPr lang="da-DK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færdig HLR hvor IN tager tid</a:t>
            </a:r>
          </a:p>
        </p:txBody>
      </p:sp>
      <p:sp>
        <p:nvSpPr>
          <p:cNvPr id="3" name="Rektangel 2"/>
          <p:cNvSpPr/>
          <p:nvPr/>
        </p:nvSpPr>
        <p:spPr>
          <a:xfrm>
            <a:off x="-12803" y="3892986"/>
            <a:ext cx="9156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4. </a:t>
            </a:r>
            <a:r>
              <a:rPr lang="da-DK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sæt: </a:t>
            </a:r>
            <a:r>
              <a:rPr lang="da-DK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12 x 30:2 rutinering </a:t>
            </a:r>
            <a:r>
              <a:rPr lang="da-DK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med to </a:t>
            </a:r>
            <a:r>
              <a:rPr lang="da-DK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førstehjælpere</a:t>
            </a:r>
            <a:endParaRPr lang="da-DK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24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052736"/>
            <a:ext cx="8928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>
                <a:latin typeface="+mj-lt"/>
                <a:cs typeface="Arial" pitchFamily="34" charset="0"/>
              </a:rPr>
              <a:t>Automatisk defibrillator (AED)</a:t>
            </a:r>
            <a:endParaRPr lang="en-US" sz="3000" dirty="0">
              <a:latin typeface="+mj-lt"/>
              <a:cs typeface="Arial" pitchFamily="34" charset="0"/>
            </a:endParaRP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575703" y="1896838"/>
            <a:ext cx="6387710" cy="4268466"/>
            <a:chOff x="1056" y="912"/>
            <a:chExt cx="4656" cy="3408"/>
          </a:xfrm>
        </p:grpSpPr>
        <p:sp>
          <p:nvSpPr>
            <p:cNvPr id="5" name="Rectangle 30"/>
            <p:cNvSpPr>
              <a:spLocks noChangeArrowheads="1"/>
            </p:cNvSpPr>
            <p:nvPr/>
          </p:nvSpPr>
          <p:spPr bwMode="auto">
            <a:xfrm>
              <a:off x="4608" y="3360"/>
              <a:ext cx="1104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a-DK"/>
            </a:p>
          </p:txBody>
        </p:sp>
        <p:grpSp>
          <p:nvGrpSpPr>
            <p:cNvPr id="6" name="Group 31"/>
            <p:cNvGrpSpPr>
              <a:grpSpLocks/>
            </p:cNvGrpSpPr>
            <p:nvPr/>
          </p:nvGrpSpPr>
          <p:grpSpPr bwMode="auto">
            <a:xfrm>
              <a:off x="1056" y="912"/>
              <a:ext cx="4320" cy="3072"/>
              <a:chOff x="1008" y="816"/>
              <a:chExt cx="4320" cy="3072"/>
            </a:xfrm>
          </p:grpSpPr>
          <p:sp>
            <p:nvSpPr>
              <p:cNvPr id="7" name="Rectangle 32"/>
              <p:cNvSpPr>
                <a:spLocks noChangeArrowheads="1"/>
              </p:cNvSpPr>
              <p:nvPr/>
            </p:nvSpPr>
            <p:spPr bwMode="auto">
              <a:xfrm>
                <a:off x="1008" y="816"/>
                <a:ext cx="4320" cy="3072"/>
              </a:xfrm>
              <a:prstGeom prst="rect">
                <a:avLst/>
              </a:prstGeom>
              <a:solidFill>
                <a:schemeClr val="bg1"/>
              </a:solidFill>
              <a:ln w="38100" algn="ctr">
                <a:solidFill>
                  <a:srgbClr val="000066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da-DK"/>
              </a:p>
            </p:txBody>
          </p:sp>
          <p:grpSp>
            <p:nvGrpSpPr>
              <p:cNvPr id="8" name="Group 33"/>
              <p:cNvGrpSpPr>
                <a:grpSpLocks/>
              </p:cNvGrpSpPr>
              <p:nvPr/>
            </p:nvGrpSpPr>
            <p:grpSpPr bwMode="auto">
              <a:xfrm>
                <a:off x="1488" y="2832"/>
                <a:ext cx="3552" cy="960"/>
                <a:chOff x="1296" y="3168"/>
                <a:chExt cx="3504" cy="960"/>
              </a:xfrm>
            </p:grpSpPr>
            <p:sp>
              <p:nvSpPr>
                <p:cNvPr id="21" name="Rectangle 34"/>
                <p:cNvSpPr>
                  <a:spLocks noChangeArrowheads="1"/>
                </p:cNvSpPr>
                <p:nvPr/>
              </p:nvSpPr>
              <p:spPr bwMode="auto">
                <a:xfrm>
                  <a:off x="1296" y="3168"/>
                  <a:ext cx="3504" cy="96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pic>
              <p:nvPicPr>
                <p:cNvPr id="22" name="Picture 35" descr="survivalink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b="27527"/>
                <a:stretch>
                  <a:fillRect/>
                </a:stretch>
              </p:blipFill>
              <p:spPr bwMode="auto">
                <a:xfrm>
                  <a:off x="2544" y="3200"/>
                  <a:ext cx="1056" cy="880"/>
                </a:xfrm>
                <a:prstGeom prst="rect">
                  <a:avLst/>
                </a:prstGeom>
                <a:noFill/>
                <a:ln w="19050" algn="ctr">
                  <a:noFill/>
                  <a:miter lim="800000"/>
                  <a:headEnd/>
                  <a:tailEnd/>
                </a:ln>
                <a:effectLst/>
              </p:spPr>
            </p:pic>
            <p:grpSp>
              <p:nvGrpSpPr>
                <p:cNvPr id="23" name="Group 36"/>
                <p:cNvGrpSpPr>
                  <a:grpSpLocks/>
                </p:cNvGrpSpPr>
                <p:nvPr/>
              </p:nvGrpSpPr>
              <p:grpSpPr bwMode="auto">
                <a:xfrm>
                  <a:off x="1344" y="3168"/>
                  <a:ext cx="1056" cy="960"/>
                  <a:chOff x="624" y="3216"/>
                  <a:chExt cx="1056" cy="960"/>
                </a:xfrm>
              </p:grpSpPr>
              <p:sp>
                <p:nvSpPr>
                  <p:cNvPr id="25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624" y="3216"/>
                    <a:ext cx="1056" cy="96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algn="ctr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algn="ctr"/>
                    <a:endParaRPr lang="da-DK">
                      <a:solidFill>
                        <a:srgbClr val="000066"/>
                      </a:solidFill>
                      <a:latin typeface="Criteria SSi" pitchFamily="18" charset="0"/>
                    </a:endParaRPr>
                  </a:p>
                </p:txBody>
              </p:sp>
              <p:pic>
                <p:nvPicPr>
                  <p:cNvPr id="26" name="Picture 38" descr="HeartStart Home Defibrillator">
                    <a:hlinkClick r:id="rId3" action="ppaction://hlinkpres?slideindex=1&amp;slidetitle=Hjerte-Lunge-Redning HLR Hjertemassage og kunstigt åndedræt"/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672" y="3264"/>
                    <a:ext cx="912" cy="82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24" name="Picture 39" descr="samaritan_aed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713" y="3216"/>
                  <a:ext cx="1064" cy="864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9" name="Group 40"/>
              <p:cNvGrpSpPr>
                <a:grpSpLocks/>
              </p:cNvGrpSpPr>
              <p:nvPr/>
            </p:nvGrpSpPr>
            <p:grpSpPr bwMode="auto">
              <a:xfrm>
                <a:off x="1104" y="1873"/>
                <a:ext cx="4176" cy="982"/>
                <a:chOff x="1296" y="2064"/>
                <a:chExt cx="4176" cy="920"/>
              </a:xfrm>
            </p:grpSpPr>
            <p:sp>
              <p:nvSpPr>
                <p:cNvPr id="16" name="Rectangle 41"/>
                <p:cNvSpPr>
                  <a:spLocks noChangeArrowheads="1"/>
                </p:cNvSpPr>
                <p:nvPr/>
              </p:nvSpPr>
              <p:spPr bwMode="auto">
                <a:xfrm>
                  <a:off x="1296" y="2064"/>
                  <a:ext cx="4176" cy="91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pic>
              <p:nvPicPr>
                <p:cNvPr id="17" name="Picture 42" descr="accessAED_hand3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704" y="2112"/>
                  <a:ext cx="764" cy="864"/>
                </a:xfrm>
                <a:prstGeom prst="rect">
                  <a:avLst/>
                </a:prstGeom>
                <a:noFill/>
                <a:ln w="1905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" name="Picture 43" descr="CRPlus_NoBack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2383" y="2091"/>
                  <a:ext cx="1025" cy="8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9" name="Picture 44" descr="MRL LifeQuest AED">
                  <a:hlinkClick r:id="rId3" action="ppaction://hlinkpres?slideindex=1&amp;slidetitle=Hjerte-Lunge-Redning HLR Hjertemassage og kunstigt åndedræt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3600" y="2064"/>
                  <a:ext cx="905" cy="9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" name="Picture 45" descr="alliedmecicalproductllc_1745_116264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1344" y="2112"/>
                  <a:ext cx="842" cy="816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bg1"/>
                  </a:solidFill>
                  <a:miter lim="800000"/>
                  <a:headEnd/>
                  <a:tailEnd/>
                </a:ln>
              </p:spPr>
            </p:pic>
          </p:grpSp>
          <p:grpSp>
            <p:nvGrpSpPr>
              <p:cNvPr id="10" name="Group 46"/>
              <p:cNvGrpSpPr>
                <a:grpSpLocks/>
              </p:cNvGrpSpPr>
              <p:nvPr/>
            </p:nvGrpSpPr>
            <p:grpSpPr bwMode="auto">
              <a:xfrm>
                <a:off x="1104" y="900"/>
                <a:ext cx="3888" cy="972"/>
                <a:chOff x="1296" y="960"/>
                <a:chExt cx="4032" cy="1008"/>
              </a:xfrm>
            </p:grpSpPr>
            <p:sp>
              <p:nvSpPr>
                <p:cNvPr id="11" name="Rectangle 47"/>
                <p:cNvSpPr>
                  <a:spLocks noChangeArrowheads="1"/>
                </p:cNvSpPr>
                <p:nvPr/>
              </p:nvSpPr>
              <p:spPr bwMode="auto">
                <a:xfrm>
                  <a:off x="1296" y="960"/>
                  <a:ext cx="4032" cy="100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grpSp>
              <p:nvGrpSpPr>
                <p:cNvPr id="12" name="Group 48"/>
                <p:cNvGrpSpPr>
                  <a:grpSpLocks/>
                </p:cNvGrpSpPr>
                <p:nvPr/>
              </p:nvGrpSpPr>
              <p:grpSpPr bwMode="auto">
                <a:xfrm>
                  <a:off x="1296" y="960"/>
                  <a:ext cx="4032" cy="1008"/>
                  <a:chOff x="1296" y="960"/>
                  <a:chExt cx="4032" cy="1008"/>
                </a:xfrm>
              </p:grpSpPr>
              <p:pic>
                <p:nvPicPr>
                  <p:cNvPr id="13" name="Picture 49" descr="death1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/>
                  <a:srcRect l="2563" t="2486" r="2563" b="6442"/>
                  <a:stretch>
                    <a:fillRect/>
                  </a:stretch>
                </p:blipFill>
                <p:spPr bwMode="auto">
                  <a:xfrm>
                    <a:off x="4176" y="968"/>
                    <a:ext cx="1152" cy="1000"/>
                  </a:xfrm>
                  <a:prstGeom prst="rect">
                    <a:avLst/>
                  </a:prstGeom>
                  <a:solidFill>
                    <a:srgbClr val="99FF33"/>
                  </a:solidFill>
                  <a:ln w="19050" algn="ctr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14" name="Picture 50" descr="lifepak500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/>
                  <a:srcRect b="17778"/>
                  <a:stretch>
                    <a:fillRect/>
                  </a:stretch>
                </p:blipFill>
                <p:spPr bwMode="auto">
                  <a:xfrm>
                    <a:off x="1296" y="960"/>
                    <a:ext cx="1176" cy="1008"/>
                  </a:xfrm>
                  <a:prstGeom prst="rect">
                    <a:avLst/>
                  </a:prstGeom>
                  <a:solidFill>
                    <a:srgbClr val="99FF33"/>
                  </a:solidFill>
                  <a:ln w="19050" algn="ctr">
                    <a:noFill/>
                    <a:miter lim="800000"/>
                    <a:headEnd/>
                    <a:tailEnd/>
                  </a:ln>
                  <a:effectLst/>
                </p:spPr>
              </p:pic>
              <p:pic>
                <p:nvPicPr>
                  <p:cNvPr id="15" name="Picture 51" descr="PAD_photo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/>
                  <a:srcRect/>
                  <a:stretch>
                    <a:fillRect/>
                  </a:stretch>
                </p:blipFill>
                <p:spPr bwMode="auto">
                  <a:xfrm>
                    <a:off x="2640" y="960"/>
                    <a:ext cx="1344" cy="992"/>
                  </a:xfrm>
                  <a:prstGeom prst="rect">
                    <a:avLst/>
                  </a:prstGeom>
                  <a:solidFill>
                    <a:srgbClr val="99FF33"/>
                  </a:solidFill>
                  <a:ln w="19050">
                    <a:noFill/>
                    <a:miter lim="800000"/>
                    <a:headEnd/>
                    <a:tailEnd/>
                  </a:ln>
                </p:spPr>
              </p:pic>
            </p:grpSp>
          </p:grpSp>
        </p:grpSp>
      </p:grpSp>
      <p:cxnSp>
        <p:nvCxnSpPr>
          <p:cNvPr id="27" name="Straight Connector 13"/>
          <p:cNvCxnSpPr/>
          <p:nvPr/>
        </p:nvCxnSpPr>
        <p:spPr>
          <a:xfrm>
            <a:off x="107504" y="162797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5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18288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844824"/>
            <a:ext cx="18288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844824"/>
            <a:ext cx="18288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844824"/>
            <a:ext cx="18478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4"/>
          <p:cNvSpPr txBox="1"/>
          <p:nvPr/>
        </p:nvSpPr>
        <p:spPr>
          <a:xfrm>
            <a:off x="107504" y="1052736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>
                <a:latin typeface="+mj-lt"/>
                <a:cs typeface="Arial" pitchFamily="34" charset="0"/>
              </a:rPr>
              <a:t>Hjertestarter </a:t>
            </a:r>
            <a:r>
              <a:rPr lang="da-DK" sz="3200" dirty="0" err="1" smtClean="0">
                <a:latin typeface="+mj-lt"/>
                <a:cs typeface="Arial" pitchFamily="34" charset="0"/>
              </a:rPr>
              <a:t>app</a:t>
            </a:r>
            <a:endParaRPr lang="en-US" sz="3000" dirty="0">
              <a:latin typeface="+mj-lt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818059"/>
            <a:ext cx="792087" cy="7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13"/>
          <p:cNvCxnSpPr/>
          <p:nvPr/>
        </p:nvCxnSpPr>
        <p:spPr>
          <a:xfrm>
            <a:off x="107504" y="162797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08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2">
            <a:extLst>
              <a:ext uri="{FF2B5EF4-FFF2-40B4-BE49-F238E27FC236}">
                <a16:creationId xmlns:a16="http://schemas.microsoft.com/office/drawing/2014/main" id="{45D697AD-6CB2-4FC1-B843-0719F5DBB275}"/>
              </a:ext>
            </a:extLst>
          </p:cNvPr>
          <p:cNvSpPr txBox="1">
            <a:spLocks/>
          </p:cNvSpPr>
          <p:nvPr/>
        </p:nvSpPr>
        <p:spPr>
          <a:xfrm>
            <a:off x="107504" y="1844824"/>
            <a:ext cx="8928992" cy="43924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da-DK" sz="2000" dirty="0" smtClean="0"/>
              <a:t>  Fjern vand</a:t>
            </a:r>
          </a:p>
          <a:p>
            <a:pPr>
              <a:buFont typeface="Wingdings" panose="05000000000000000000" pitchFamily="2" charset="2"/>
              <a:buChar char="§"/>
            </a:pPr>
            <a:endParaRPr lang="da-DK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a-DK" sz="2000" dirty="0" smtClean="0"/>
              <a:t>  Fjern kraftig hårvækst </a:t>
            </a:r>
          </a:p>
          <a:p>
            <a:pPr>
              <a:buFont typeface="Wingdings" panose="05000000000000000000" pitchFamily="2" charset="2"/>
              <a:buChar char="§"/>
            </a:pPr>
            <a:endParaRPr lang="da-DK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a-DK" sz="2000" dirty="0" smtClean="0"/>
              <a:t>  Fjern plastre og piercinger der hvor elektroderne skal sidde</a:t>
            </a:r>
          </a:p>
          <a:p>
            <a:pPr marL="0" indent="0">
              <a:buNone/>
            </a:pPr>
            <a:endParaRPr lang="da-DK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a-DK" sz="2000" dirty="0" smtClean="0"/>
              <a:t>  Elektroderne placeres mindst 10 centimeter fra pacemaker og      piercinger</a:t>
            </a:r>
          </a:p>
          <a:p>
            <a:pPr marL="0" indent="0">
              <a:buNone/>
            </a:pPr>
            <a:endParaRPr lang="da-DK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a-DK" sz="2000" dirty="0" smtClean="0"/>
              <a:t>  Personen må ikke røres </a:t>
            </a:r>
            <a:r>
              <a:rPr lang="da-DK" sz="2000" smtClean="0"/>
              <a:t>under analyse/stød</a:t>
            </a:r>
            <a:endParaRPr lang="da-DK" sz="2000" dirty="0" smtClean="0"/>
          </a:p>
        </p:txBody>
      </p:sp>
      <p:cxnSp>
        <p:nvCxnSpPr>
          <p:cNvPr id="3" name="Straight Connector 13"/>
          <p:cNvCxnSpPr/>
          <p:nvPr/>
        </p:nvCxnSpPr>
        <p:spPr>
          <a:xfrm>
            <a:off x="107504" y="162797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kstboks 3"/>
          <p:cNvSpPr txBox="1"/>
          <p:nvPr/>
        </p:nvSpPr>
        <p:spPr>
          <a:xfrm>
            <a:off x="107504" y="1043195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>
                <a:latin typeface="+mj-lt"/>
              </a:rPr>
              <a:t>Sikkerhed ved brug af </a:t>
            </a:r>
            <a:r>
              <a:rPr lang="da-DK" sz="3200" dirty="0" smtClean="0">
                <a:latin typeface="+mj-lt"/>
              </a:rPr>
              <a:t>hjertestarter</a:t>
            </a:r>
            <a:endParaRPr lang="da-DK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406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3"/>
          <p:cNvCxnSpPr/>
          <p:nvPr/>
        </p:nvCxnSpPr>
        <p:spPr>
          <a:xfrm>
            <a:off x="107504" y="162797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4"/>
          <p:cNvSpPr txBox="1"/>
          <p:nvPr/>
        </p:nvSpPr>
        <p:spPr>
          <a:xfrm>
            <a:off x="107504" y="1052736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>
                <a:latin typeface="+mj-lt"/>
                <a:cs typeface="Arial" pitchFamily="34" charset="0"/>
              </a:rPr>
              <a:t>Elevaktivitet</a:t>
            </a:r>
            <a:endParaRPr lang="en-US" sz="3000" dirty="0">
              <a:latin typeface="+mj-lt"/>
              <a:cs typeface="Arial" pitchFamily="34" charset="0"/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0" y="250871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2. sæt: 9</a:t>
            </a:r>
            <a:r>
              <a:rPr lang="da-DK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x 30:2 rutinering </a:t>
            </a:r>
            <a:r>
              <a:rPr lang="da-DK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med to </a:t>
            </a:r>
            <a:r>
              <a:rPr lang="da-DK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førstehjælpere og hjertestarter</a:t>
            </a:r>
            <a:endParaRPr lang="da-DK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kstboks 4"/>
          <p:cNvSpPr txBox="1"/>
          <p:nvPr/>
        </p:nvSpPr>
        <p:spPr>
          <a:xfrm>
            <a:off x="-1" y="1844824"/>
            <a:ext cx="9143999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kumimoji="0" lang="da-DK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. sæt: </a:t>
            </a:r>
            <a:r>
              <a:rPr lang="da-DK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9</a:t>
            </a:r>
            <a:r>
              <a:rPr kumimoji="0" lang="da-DK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x 30:2</a:t>
            </a:r>
            <a:r>
              <a:rPr lang="da-DK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kumimoji="0" lang="da-DK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rutinering </a:t>
            </a:r>
            <a:r>
              <a:rPr kumimoji="0" lang="da-DK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i anvendelse af hjertestarter</a:t>
            </a:r>
          </a:p>
        </p:txBody>
      </p:sp>
    </p:spTree>
    <p:extLst>
      <p:ext uri="{BB962C8B-B14F-4D97-AF65-F5344CB8AC3E}">
        <p14:creationId xmlns:p14="http://schemas.microsoft.com/office/powerpoint/2010/main" val="148130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043195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cs typeface="Arial" pitchFamily="34" charset="0"/>
              </a:rPr>
              <a:t>Overlevelse</a:t>
            </a:r>
            <a:r>
              <a:rPr lang="en-US" sz="3200" dirty="0" smtClean="0">
                <a:cs typeface="Arial" pitchFamily="34" charset="0"/>
              </a:rPr>
              <a:t> </a:t>
            </a:r>
            <a:r>
              <a:rPr lang="en-US" sz="3200" dirty="0" err="1" smtClean="0">
                <a:cs typeface="Arial" pitchFamily="34" charset="0"/>
              </a:rPr>
              <a:t>uden</a:t>
            </a:r>
            <a:r>
              <a:rPr lang="en-US" sz="3200" dirty="0" smtClean="0">
                <a:cs typeface="Arial" pitchFamily="34" charset="0"/>
              </a:rPr>
              <a:t> HLR, med HLR </a:t>
            </a:r>
            <a:r>
              <a:rPr lang="en-US" sz="3200" dirty="0" err="1" smtClean="0">
                <a:cs typeface="Arial" pitchFamily="34" charset="0"/>
              </a:rPr>
              <a:t>og</a:t>
            </a:r>
            <a:r>
              <a:rPr lang="en-US" sz="3200" dirty="0" smtClean="0">
                <a:cs typeface="Arial" pitchFamily="34" charset="0"/>
              </a:rPr>
              <a:t> AED</a:t>
            </a:r>
            <a:endParaRPr lang="en-US" sz="3200" dirty="0"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6429" t="26667" r="26339" b="13175"/>
          <a:stretch>
            <a:fillRect/>
          </a:stretch>
        </p:blipFill>
        <p:spPr bwMode="auto">
          <a:xfrm>
            <a:off x="297783" y="1772816"/>
            <a:ext cx="4264611" cy="323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26964" t="26508" r="26607" b="13810"/>
          <a:stretch>
            <a:fillRect/>
          </a:stretch>
        </p:blipFill>
        <p:spPr bwMode="auto">
          <a:xfrm>
            <a:off x="4652138" y="1772816"/>
            <a:ext cx="4240342" cy="32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323528" y="5075218"/>
            <a:ext cx="8568952" cy="86652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a-DK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da-DK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323528" y="5229200"/>
            <a:ext cx="8594697" cy="71254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dirty="0" smtClean="0">
                <a:ea typeface="+mj-ea"/>
                <a:cs typeface="Arial" pitchFamily="34" charset="0"/>
              </a:rPr>
              <a:t>Defibrillering inden for 3 - 5 min efter et hjertestop, øger chancen for at overleve med 50-70%</a:t>
            </a:r>
            <a:r>
              <a:rPr kumimoji="0" lang="da-D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da-DK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</a:b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cxnSp>
        <p:nvCxnSpPr>
          <p:cNvPr id="7" name="Straight Connector 13"/>
          <p:cNvCxnSpPr/>
          <p:nvPr/>
        </p:nvCxnSpPr>
        <p:spPr>
          <a:xfrm>
            <a:off x="107504" y="162797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01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107504" y="1628800"/>
            <a:ext cx="89289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3200" dirty="0" smtClean="0">
                <a:cs typeface="Arial" pitchFamily="34" charset="0"/>
              </a:rPr>
              <a:t>FORSVARETS FØRSTEHJÆLPSUDDANNELSE</a:t>
            </a:r>
          </a:p>
          <a:p>
            <a:pPr algn="ctr"/>
            <a:endParaRPr lang="da-DK" sz="3200" dirty="0" smtClean="0">
              <a:cs typeface="Arial" pitchFamily="34" charset="0"/>
            </a:endParaRPr>
          </a:p>
          <a:p>
            <a:pPr algn="ctr"/>
            <a:r>
              <a:rPr lang="da-DK" sz="3000" dirty="0" smtClean="0">
                <a:cs typeface="Arial" pitchFamily="34" charset="0"/>
              </a:rPr>
              <a:t>I sidste lektion:</a:t>
            </a:r>
          </a:p>
          <a:p>
            <a:pPr algn="ctr"/>
            <a:r>
              <a:rPr lang="da-DK" sz="3000" dirty="0" smtClean="0">
                <a:cs typeface="Arial" pitchFamily="34" charset="0"/>
              </a:rPr>
              <a:t>Lektion 2, Førstehjælp til ulykker</a:t>
            </a:r>
          </a:p>
          <a:p>
            <a:pPr algn="ctr"/>
            <a:endParaRPr lang="da-DK" sz="3000" dirty="0" smtClean="0">
              <a:cs typeface="Arial" pitchFamily="34" charset="0"/>
            </a:endParaRPr>
          </a:p>
          <a:p>
            <a:pPr algn="ctr"/>
            <a:r>
              <a:rPr lang="da-DK" sz="3000" dirty="0" smtClean="0">
                <a:cs typeface="Arial" pitchFamily="34" charset="0"/>
              </a:rPr>
              <a:t>I denne lektion:</a:t>
            </a:r>
          </a:p>
          <a:p>
            <a:pPr algn="ctr"/>
            <a:r>
              <a:rPr lang="da-DK" sz="3000" dirty="0" smtClean="0">
                <a:cs typeface="Arial" pitchFamily="34" charset="0"/>
              </a:rPr>
              <a:t>Lektion 3, Førstehjælp til hjertestop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3331" y="1052736"/>
            <a:ext cx="9144000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Hjerteløbere i hele landet</a:t>
            </a:r>
          </a:p>
        </p:txBody>
      </p:sp>
      <p:sp>
        <p:nvSpPr>
          <p:cNvPr id="5" name="Rektangel 4"/>
          <p:cNvSpPr/>
          <p:nvPr/>
        </p:nvSpPr>
        <p:spPr>
          <a:xfrm>
            <a:off x="1834281" y="1710141"/>
            <a:ext cx="1815949" cy="40460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/>
          <p:cNvSpPr/>
          <p:nvPr/>
        </p:nvSpPr>
        <p:spPr>
          <a:xfrm>
            <a:off x="3650231" y="1710141"/>
            <a:ext cx="1861052" cy="40460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/>
          <p:cNvSpPr/>
          <p:nvPr/>
        </p:nvSpPr>
        <p:spPr>
          <a:xfrm>
            <a:off x="5511283" y="1710140"/>
            <a:ext cx="1826722" cy="40460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Rektangel 7"/>
          <p:cNvSpPr/>
          <p:nvPr/>
        </p:nvSpPr>
        <p:spPr>
          <a:xfrm>
            <a:off x="47631" y="1710139"/>
            <a:ext cx="1810352" cy="40460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kstfelt 8"/>
          <p:cNvSpPr txBox="1"/>
          <p:nvPr/>
        </p:nvSpPr>
        <p:spPr>
          <a:xfrm>
            <a:off x="399196" y="5784425"/>
            <a:ext cx="1080118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2017</a:t>
            </a:r>
          </a:p>
        </p:txBody>
      </p:sp>
      <p:sp>
        <p:nvSpPr>
          <p:cNvPr id="10" name="Tekstfelt 9"/>
          <p:cNvSpPr txBox="1"/>
          <p:nvPr/>
        </p:nvSpPr>
        <p:spPr>
          <a:xfrm>
            <a:off x="2195950" y="5790856"/>
            <a:ext cx="108012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2018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4041119" y="5790856"/>
            <a:ext cx="1080120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2019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5871322" y="5790856"/>
            <a:ext cx="1080121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2020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378517" y="5366440"/>
            <a:ext cx="1085554" cy="3693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14.500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2206980" y="4854660"/>
            <a:ext cx="1085554" cy="3693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37.251</a:t>
            </a:r>
            <a:endParaRPr kumimoji="0" lang="da-DK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kstfelt 14"/>
          <p:cNvSpPr txBox="1"/>
          <p:nvPr/>
        </p:nvSpPr>
        <p:spPr>
          <a:xfrm>
            <a:off x="4104894" y="3492853"/>
            <a:ext cx="1085554" cy="3693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b="1" noProof="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75.955</a:t>
            </a:r>
            <a:endParaRPr kumimoji="0" lang="da-DK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kstfelt 15"/>
          <p:cNvSpPr txBox="1"/>
          <p:nvPr/>
        </p:nvSpPr>
        <p:spPr>
          <a:xfrm>
            <a:off x="5768891" y="2589150"/>
            <a:ext cx="1249060" cy="36933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104.477</a:t>
            </a:r>
          </a:p>
        </p:txBody>
      </p:sp>
      <p:sp>
        <p:nvSpPr>
          <p:cNvPr id="17" name="Tekstfelt 16"/>
          <p:cNvSpPr txBox="1"/>
          <p:nvPr/>
        </p:nvSpPr>
        <p:spPr>
          <a:xfrm>
            <a:off x="59579" y="6517684"/>
            <a:ext cx="5380355" cy="27699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Pr. 14. oktober 2021 er der 124.400 hjerteløbere i Danmark</a:t>
            </a:r>
          </a:p>
        </p:txBody>
      </p:sp>
      <p:sp>
        <p:nvSpPr>
          <p:cNvPr id="18" name="Forbindelse 17"/>
          <p:cNvSpPr/>
          <p:nvPr/>
        </p:nvSpPr>
        <p:spPr>
          <a:xfrm>
            <a:off x="849286" y="5147098"/>
            <a:ext cx="144016" cy="14401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Forbindelse 18"/>
          <p:cNvSpPr/>
          <p:nvPr/>
        </p:nvSpPr>
        <p:spPr>
          <a:xfrm>
            <a:off x="2646041" y="4573380"/>
            <a:ext cx="144016" cy="14401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0" name="Forbindelse 19"/>
          <p:cNvSpPr/>
          <p:nvPr/>
        </p:nvSpPr>
        <p:spPr>
          <a:xfrm>
            <a:off x="4491210" y="3136569"/>
            <a:ext cx="144016" cy="14401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Forbindelse 20"/>
          <p:cNvSpPr/>
          <p:nvPr/>
        </p:nvSpPr>
        <p:spPr>
          <a:xfrm>
            <a:off x="6321413" y="2347411"/>
            <a:ext cx="144016" cy="14401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2" name="Lige forbindelse 21"/>
          <p:cNvCxnSpPr/>
          <p:nvPr/>
        </p:nvCxnSpPr>
        <p:spPr>
          <a:xfrm flipV="1">
            <a:off x="993302" y="4642639"/>
            <a:ext cx="1747213" cy="5537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Lige forbindelse 22"/>
          <p:cNvCxnSpPr>
            <a:endCxn id="20" idx="3"/>
          </p:cNvCxnSpPr>
          <p:nvPr/>
        </p:nvCxnSpPr>
        <p:spPr>
          <a:xfrm flipV="1">
            <a:off x="2740515" y="3259494"/>
            <a:ext cx="1771786" cy="13604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Lige forbindelse 23"/>
          <p:cNvCxnSpPr/>
          <p:nvPr/>
        </p:nvCxnSpPr>
        <p:spPr>
          <a:xfrm flipV="1">
            <a:off x="4502566" y="2420328"/>
            <a:ext cx="1906107" cy="8393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ktangel 24"/>
          <p:cNvSpPr/>
          <p:nvPr/>
        </p:nvSpPr>
        <p:spPr>
          <a:xfrm>
            <a:off x="7338004" y="1710139"/>
            <a:ext cx="1770499" cy="40460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6" name="Forbindelse 25"/>
          <p:cNvSpPr/>
          <p:nvPr/>
        </p:nvSpPr>
        <p:spPr>
          <a:xfrm>
            <a:off x="8101830" y="1998955"/>
            <a:ext cx="144016" cy="14401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27" name="Lige forbindelse 26"/>
          <p:cNvCxnSpPr>
            <a:endCxn id="26" idx="2"/>
          </p:cNvCxnSpPr>
          <p:nvPr/>
        </p:nvCxnSpPr>
        <p:spPr>
          <a:xfrm flipV="1">
            <a:off x="6377573" y="2070963"/>
            <a:ext cx="1724257" cy="3484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kstfelt 27"/>
          <p:cNvSpPr txBox="1"/>
          <p:nvPr/>
        </p:nvSpPr>
        <p:spPr>
          <a:xfrm>
            <a:off x="7563671" y="2214979"/>
            <a:ext cx="1249061" cy="369332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ctr">
            <a:spAutoFit/>
          </a:bodyPr>
          <a:lstStyle/>
          <a:p>
            <a:pPr algn="ctr"/>
            <a:r>
              <a:rPr lang="da-DK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124.400</a:t>
            </a:r>
            <a:endParaRPr kumimoji="0" lang="da-DK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9" name="Tekstfelt 28"/>
          <p:cNvSpPr txBox="1"/>
          <p:nvPr/>
        </p:nvSpPr>
        <p:spPr>
          <a:xfrm>
            <a:off x="7732611" y="5794530"/>
            <a:ext cx="1080121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2021</a:t>
            </a:r>
          </a:p>
        </p:txBody>
      </p:sp>
      <p:cxnSp>
        <p:nvCxnSpPr>
          <p:cNvPr id="31" name="Straight Connector 13"/>
          <p:cNvCxnSpPr/>
          <p:nvPr/>
        </p:nvCxnSpPr>
        <p:spPr>
          <a:xfrm>
            <a:off x="107504" y="162797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583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052736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>
                <a:latin typeface="+mj-lt"/>
                <a:cs typeface="Arial" pitchFamily="34" charset="0"/>
              </a:rPr>
              <a:t>Refleksion</a:t>
            </a:r>
            <a:endParaRPr lang="en-US" sz="3000" dirty="0">
              <a:latin typeface="+mj-lt"/>
              <a:cs typeface="Arial" pitchFamily="34" charset="0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07504" y="1844824"/>
            <a:ext cx="89289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000" dirty="0" smtClean="0">
                <a:cs typeface="Arial" pitchFamily="34" charset="0"/>
              </a:rPr>
              <a:t> Hvad er trykdybde for en voksen ved HLR?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da-DK" sz="2000" dirty="0" smtClean="0"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000" dirty="0" smtClean="0">
                <a:cs typeface="Arial" pitchFamily="34" charset="0"/>
              </a:rPr>
              <a:t> Hvor lang må </a:t>
            </a:r>
            <a:r>
              <a:rPr lang="da-DK" sz="2000" smtClean="0">
                <a:cs typeface="Arial" pitchFamily="34" charset="0"/>
              </a:rPr>
              <a:t>handsoff</a:t>
            </a:r>
            <a:r>
              <a:rPr lang="da-DK" sz="2000" dirty="0" smtClean="0">
                <a:cs typeface="Arial" pitchFamily="34" charset="0"/>
              </a:rPr>
              <a:t> tiden være ved HLR?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da-DK" sz="2000" dirty="0" smtClean="0"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000" dirty="0" smtClean="0">
                <a:cs typeface="Arial" pitchFamily="34" charset="0"/>
              </a:rPr>
              <a:t> Hvor mange tryk i minuttet?</a:t>
            </a:r>
          </a:p>
          <a:p>
            <a:pPr>
              <a:lnSpc>
                <a:spcPct val="150000"/>
              </a:lnSpc>
            </a:pPr>
            <a:endParaRPr lang="da-DK" sz="2000" dirty="0" smtClean="0"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000" dirty="0" smtClean="0">
                <a:cs typeface="Arial" pitchFamily="34" charset="0"/>
              </a:rPr>
              <a:t> Hvornår ringer vi 1-1-2 ved et hjertestop?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da-DK" sz="2000" dirty="0"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a-DK" sz="2000" dirty="0" smtClean="0">
                <a:cs typeface="Arial" pitchFamily="34" charset="0"/>
              </a:rPr>
              <a:t> Hvornår påbegynder vi HLR?</a:t>
            </a:r>
            <a:endParaRPr lang="da-DK" sz="2000" dirty="0">
              <a:cs typeface="Arial" pitchFamily="34" charset="0"/>
            </a:endParaRPr>
          </a:p>
        </p:txBody>
      </p:sp>
      <p:cxnSp>
        <p:nvCxnSpPr>
          <p:cNvPr id="4" name="Straight Connector 13"/>
          <p:cNvCxnSpPr/>
          <p:nvPr/>
        </p:nvCxnSpPr>
        <p:spPr>
          <a:xfrm>
            <a:off x="107504" y="162797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29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111200" y="2780928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7200" dirty="0" smtClean="0"/>
              <a:t>Spørgsmål?</a:t>
            </a:r>
            <a:endParaRPr lang="da-DK" sz="7200" dirty="0"/>
          </a:p>
        </p:txBody>
      </p:sp>
      <p:cxnSp>
        <p:nvCxnSpPr>
          <p:cNvPr id="3" name="Straight Connector 13"/>
          <p:cNvCxnSpPr/>
          <p:nvPr/>
        </p:nvCxnSpPr>
        <p:spPr>
          <a:xfrm>
            <a:off x="107504" y="162797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179512" y="2010335"/>
            <a:ext cx="8784976" cy="156966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Efterfølgende</a:t>
            </a:r>
            <a:r>
              <a:rPr kumimoji="0" lang="da-DK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slides kan tilføjes yderligere til PP, eller er forslag til 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Elevaktiviteter.</a:t>
            </a:r>
            <a:endParaRPr kumimoji="0" lang="da-DK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5" name="Straight Connector 13"/>
          <p:cNvCxnSpPr/>
          <p:nvPr/>
        </p:nvCxnSpPr>
        <p:spPr>
          <a:xfrm>
            <a:off x="107504" y="1709528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57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3"/>
          <p:cNvCxnSpPr/>
          <p:nvPr/>
        </p:nvCxnSpPr>
        <p:spPr>
          <a:xfrm>
            <a:off x="101932" y="1710329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kstboks 1"/>
          <p:cNvSpPr txBox="1"/>
          <p:nvPr/>
        </p:nvSpPr>
        <p:spPr>
          <a:xfrm>
            <a:off x="101932" y="1124753"/>
            <a:ext cx="8934564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Forslag til elevaktivitet</a:t>
            </a:r>
          </a:p>
        </p:txBody>
      </p:sp>
      <p:sp>
        <p:nvSpPr>
          <p:cNvPr id="3" name="Tekstboks 2"/>
          <p:cNvSpPr txBox="1"/>
          <p:nvPr/>
        </p:nvSpPr>
        <p:spPr>
          <a:xfrm>
            <a:off x="107097" y="1988840"/>
            <a:ext cx="8924234" cy="440120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r>
              <a:rPr lang="da-DK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fter en kort intro, kan man dele deltagerne op i mindre grupper. Så kører hver enkelt i 4 minutter af gangen, øvrige tager tid og rette vejleder. Efter 4 minutter byttes der rundt indtil alle har været igennem hvert sæt mindst 1 gang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200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R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a-DK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 sæt: 4 minutters rutinering i trykhastighed og –dybde</a:t>
            </a:r>
          </a:p>
          <a:p>
            <a:pPr marR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da-DK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2.</a:t>
            </a:r>
            <a:r>
              <a:rPr kumimoji="0" lang="da-DK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sæt: 4 minutters rutinering i</a:t>
            </a:r>
            <a:r>
              <a:rPr lang="da-DK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</a:t>
            </a:r>
            <a:r>
              <a:rPr kumimoji="0" lang="da-DK" sz="20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ndblæsninger</a:t>
            </a:r>
            <a:endParaRPr kumimoji="0" lang="da-DK" sz="20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a-DK" sz="200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000" baseline="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</a:t>
            </a:r>
            <a:r>
              <a:rPr lang="da-DK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sæt: 4 minutters rutinering i to ovennævnte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4. sæt: 4 minutter med fuld færdig HLR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a-DK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5. sæt: 4 minutter rutinering med to førstehjælpere</a:t>
            </a:r>
          </a:p>
        </p:txBody>
      </p:sp>
    </p:spTree>
    <p:extLst>
      <p:ext uri="{BB962C8B-B14F-4D97-AF65-F5344CB8AC3E}">
        <p14:creationId xmlns:p14="http://schemas.microsoft.com/office/powerpoint/2010/main" val="311123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3"/>
          <p:cNvCxnSpPr/>
          <p:nvPr/>
        </p:nvCxnSpPr>
        <p:spPr>
          <a:xfrm>
            <a:off x="107504" y="1709528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kstboks 1"/>
          <p:cNvSpPr txBox="1"/>
          <p:nvPr/>
        </p:nvSpPr>
        <p:spPr>
          <a:xfrm>
            <a:off x="101932" y="1124753"/>
            <a:ext cx="8934564" cy="58477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Forslag til elevaktivitet</a:t>
            </a:r>
          </a:p>
        </p:txBody>
      </p:sp>
      <p:sp>
        <p:nvSpPr>
          <p:cNvPr id="5" name="Tekstboks 4"/>
          <p:cNvSpPr txBox="1"/>
          <p:nvPr/>
        </p:nvSpPr>
        <p:spPr>
          <a:xfrm>
            <a:off x="114400" y="1988840"/>
            <a:ext cx="8928992" cy="16312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6. sæt: 4 minutters rutinering i anvendelse af hjertestarter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a-DK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Det er her væsentligt at du som instruktør, selv går rundt og retter/</a:t>
            </a:r>
            <a:r>
              <a:rPr kumimoji="0" lang="da-DK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vejleder. Dette for at imødegå fejlindlæring – samt imellem sættene giver nogle fokuspunkter deltagerne kan arbejde med.</a:t>
            </a:r>
            <a:endParaRPr kumimoji="0" lang="da-DK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30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052736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sz="3200" dirty="0" smtClean="0">
                <a:latin typeface="+mj-lt"/>
                <a:cs typeface="Arial" pitchFamily="34" charset="0"/>
              </a:rPr>
              <a:t>Refleksion </a:t>
            </a:r>
            <a:endParaRPr lang="da-DK" sz="3600" dirty="0" smtClean="0">
              <a:latin typeface="+mj-lt"/>
              <a:cs typeface="Arial" pitchFamily="34" charset="0"/>
            </a:endParaRPr>
          </a:p>
        </p:txBody>
      </p:sp>
      <p:cxnSp>
        <p:nvCxnSpPr>
          <p:cNvPr id="4" name="Straight Connector 13"/>
          <p:cNvCxnSpPr/>
          <p:nvPr/>
        </p:nvCxnSpPr>
        <p:spPr>
          <a:xfrm>
            <a:off x="107504" y="162797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kstboks 4"/>
          <p:cNvSpPr txBox="1"/>
          <p:nvPr/>
        </p:nvSpPr>
        <p:spPr>
          <a:xfrm>
            <a:off x="94223" y="1844824"/>
            <a:ext cx="8928992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Hvad </a:t>
            </a:r>
            <a:r>
              <a:rPr lang="da-DK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lærte </a:t>
            </a:r>
            <a:r>
              <a:rPr kumimoji="0" lang="da-DK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I, i sidste lektion?</a:t>
            </a:r>
          </a:p>
        </p:txBody>
      </p:sp>
    </p:spTree>
    <p:extLst>
      <p:ext uri="{BB962C8B-B14F-4D97-AF65-F5344CB8AC3E}">
        <p14:creationId xmlns:p14="http://schemas.microsoft.com/office/powerpoint/2010/main" val="38612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032419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sz="3200" dirty="0" smtClean="0">
                <a:latin typeface="+mj-lt"/>
                <a:cs typeface="Arial" pitchFamily="34" charset="0"/>
              </a:rPr>
              <a:t>Ved lektionens afslutning kan: </a:t>
            </a:r>
          </a:p>
        </p:txBody>
      </p:sp>
      <p:sp>
        <p:nvSpPr>
          <p:cNvPr id="3" name="TextBox 5"/>
          <p:cNvSpPr txBox="1"/>
          <p:nvPr/>
        </p:nvSpPr>
        <p:spPr>
          <a:xfrm>
            <a:off x="107504" y="1844824"/>
            <a:ext cx="89289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07221" fontAlgn="base">
              <a:spcBef>
                <a:spcPct val="20000"/>
              </a:spcBef>
              <a:spcAft>
                <a:spcPct val="0"/>
              </a:spcAft>
            </a:pPr>
            <a:r>
              <a:rPr lang="da-DK" sz="2000" dirty="0" smtClean="0">
                <a:cs typeface="Arial" pitchFamily="34" charset="0"/>
              </a:rPr>
              <a:t>Deltageren både selvstændigt og i samarbejde med andre, håndtere en voksen bevidstløs person, med og uden normal vejrtrækning, jf. ERC guidelines for basal genoplivning.</a:t>
            </a:r>
          </a:p>
          <a:p>
            <a:pPr lvl="0" defTabSz="907221" fontAlgn="base">
              <a:spcBef>
                <a:spcPct val="20000"/>
              </a:spcBef>
              <a:spcAft>
                <a:spcPct val="0"/>
              </a:spcAft>
            </a:pPr>
            <a:endParaRPr lang="da-DK" sz="2000" dirty="0" smtClean="0">
              <a:cs typeface="Arial" pitchFamily="34" charset="0"/>
            </a:endParaRPr>
          </a:p>
          <a:p>
            <a:pPr lvl="0" defTabSz="907221" fontAlgn="base">
              <a:spcBef>
                <a:spcPct val="20000"/>
              </a:spcBef>
              <a:spcAft>
                <a:spcPct val="0"/>
              </a:spcAft>
            </a:pPr>
            <a:r>
              <a:rPr lang="da-DK" sz="2000" dirty="0" smtClean="0">
                <a:cs typeface="Arial" pitchFamily="34" charset="0"/>
              </a:rPr>
              <a:t>Deltageren kan anvende en hjertestarter, hvor det er relevant for førstehjælpen. </a:t>
            </a:r>
            <a:endParaRPr lang="da-DK" sz="2000" kern="0" dirty="0" smtClean="0">
              <a:cs typeface="Arial" pitchFamily="34" charset="0"/>
            </a:endParaRPr>
          </a:p>
        </p:txBody>
      </p:sp>
      <p:cxnSp>
        <p:nvCxnSpPr>
          <p:cNvPr id="4" name="Straight Connector 13"/>
          <p:cNvCxnSpPr/>
          <p:nvPr/>
        </p:nvCxnSpPr>
        <p:spPr>
          <a:xfrm>
            <a:off x="107504" y="162797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22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052736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a-DK" sz="3200" dirty="0" smtClean="0">
                <a:cs typeface="Arial" pitchFamily="34" charset="0"/>
              </a:rPr>
              <a:t>Hvorfor?</a:t>
            </a:r>
          </a:p>
        </p:txBody>
      </p:sp>
      <p:cxnSp>
        <p:nvCxnSpPr>
          <p:cNvPr id="3" name="Straight Connector 13"/>
          <p:cNvCxnSpPr/>
          <p:nvPr/>
        </p:nvCxnSpPr>
        <p:spPr>
          <a:xfrm>
            <a:off x="107504" y="163752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6" descr="T:\FSU-GRAFIKER\Hanne Kornum &amp; ABC 2014\ABC_2015\Billeder ny bog 2015 nov\Udvalgte_nye_foto\Behandlet_HH\_MG_9621_HH.jpg"/>
          <p:cNvPicPr>
            <a:picLocks noChangeAspect="1" noChangeArrowheads="1"/>
          </p:cNvPicPr>
          <p:nvPr/>
        </p:nvPicPr>
        <p:blipFill>
          <a:blip r:embed="rId2" cstate="print"/>
          <a:srcRect l="10173" t="12326" b="7260"/>
          <a:stretch>
            <a:fillRect/>
          </a:stretch>
        </p:blipFill>
        <p:spPr bwMode="auto">
          <a:xfrm>
            <a:off x="2811517" y="1844824"/>
            <a:ext cx="3520966" cy="44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822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11983" y="1052736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>
                <a:latin typeface="+mj-lt"/>
                <a:cs typeface="Arial" pitchFamily="34" charset="0"/>
              </a:rPr>
              <a:t>Hvorledes</a:t>
            </a:r>
            <a:endParaRPr lang="da-DK" sz="3200" dirty="0">
              <a:latin typeface="+mj-lt"/>
              <a:cs typeface="Arial" pitchFamily="34" charset="0"/>
            </a:endParaRPr>
          </a:p>
        </p:txBody>
      </p:sp>
      <p:sp>
        <p:nvSpPr>
          <p:cNvPr id="3" name="Pladsholder til indhold 9"/>
          <p:cNvSpPr>
            <a:spLocks noGrp="1"/>
          </p:cNvSpPr>
          <p:nvPr>
            <p:ph idx="4294967295"/>
          </p:nvPr>
        </p:nvSpPr>
        <p:spPr>
          <a:xfrm>
            <a:off x="111983" y="1844824"/>
            <a:ext cx="8928991" cy="18722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a-DK" sz="2000" dirty="0" smtClean="0">
                <a:cs typeface="Arial" pitchFamily="34" charset="0"/>
              </a:rPr>
              <a:t>Overlevelseskæden</a:t>
            </a:r>
          </a:p>
          <a:p>
            <a:endParaRPr lang="da-DK" sz="2000" dirty="0">
              <a:cs typeface="Arial" pitchFamily="34" charset="0"/>
            </a:endParaRPr>
          </a:p>
          <a:p>
            <a:r>
              <a:rPr lang="da-DK" sz="2000" dirty="0">
                <a:cs typeface="Arial" pitchFamily="34" charset="0"/>
              </a:rPr>
              <a:t>H</a:t>
            </a:r>
            <a:r>
              <a:rPr lang="da-DK" sz="2000" dirty="0" smtClean="0">
                <a:cs typeface="Arial" pitchFamily="34" charset="0"/>
              </a:rPr>
              <a:t>jerte- og lungeredning </a:t>
            </a:r>
          </a:p>
          <a:p>
            <a:pPr marL="0" indent="0">
              <a:buNone/>
            </a:pPr>
            <a:endParaRPr lang="da-DK" sz="2000" dirty="0" smtClean="0">
              <a:cs typeface="Arial" pitchFamily="34" charset="0"/>
            </a:endParaRPr>
          </a:p>
          <a:p>
            <a:r>
              <a:rPr lang="da-DK" sz="2000" dirty="0" smtClean="0">
                <a:cs typeface="Arial" pitchFamily="34" charset="0"/>
              </a:rPr>
              <a:t>Brug af hjertestarter</a:t>
            </a:r>
          </a:p>
        </p:txBody>
      </p:sp>
      <p:cxnSp>
        <p:nvCxnSpPr>
          <p:cNvPr id="4" name="Straight Connector 13"/>
          <p:cNvCxnSpPr/>
          <p:nvPr/>
        </p:nvCxnSpPr>
        <p:spPr>
          <a:xfrm>
            <a:off x="111983" y="1637512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kstboks 4"/>
          <p:cNvSpPr txBox="1"/>
          <p:nvPr/>
        </p:nvSpPr>
        <p:spPr>
          <a:xfrm>
            <a:off x="1" y="5949280"/>
            <a:ext cx="9140830" cy="40011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a-DK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Varighed - 240 minutter</a:t>
            </a:r>
          </a:p>
        </p:txBody>
      </p:sp>
    </p:spTree>
    <p:extLst>
      <p:ext uri="{BB962C8B-B14F-4D97-AF65-F5344CB8AC3E}">
        <p14:creationId xmlns:p14="http://schemas.microsoft.com/office/powerpoint/2010/main" val="36956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107504" y="1052736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/>
              <a:t>Lidt til de små grå</a:t>
            </a:r>
            <a:endParaRPr lang="da-DK" sz="3200" dirty="0"/>
          </a:p>
        </p:txBody>
      </p:sp>
      <p:cxnSp>
        <p:nvCxnSpPr>
          <p:cNvPr id="3" name="Straight Connector 13"/>
          <p:cNvCxnSpPr/>
          <p:nvPr/>
        </p:nvCxnSpPr>
        <p:spPr>
          <a:xfrm>
            <a:off x="107504" y="162797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5"/>
          <p:cNvSpPr txBox="1"/>
          <p:nvPr/>
        </p:nvSpPr>
        <p:spPr>
          <a:xfrm>
            <a:off x="76199" y="1844824"/>
            <a:ext cx="8991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perioden fra 2001 til 2021</a:t>
            </a:r>
          </a:p>
          <a:p>
            <a:endParaRPr lang="da-DK" kern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Hvor mange mennesker får hjertestop udenfor hospitalerne i Danmark om året? ____</a:t>
            </a:r>
          </a:p>
          <a:p>
            <a:endParaRPr lang="da-DK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Hvorledes er det fordelt procentvis, i hjemmet? ____ og i offentligt rum? ____</a:t>
            </a:r>
          </a:p>
          <a:p>
            <a:endParaRPr lang="da-DK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da-DK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verlevelsen efter hjertestop er steget fra 3,8% og til? ____</a:t>
            </a:r>
          </a:p>
          <a:p>
            <a:endParaRPr lang="da-DK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stigning i tilskadekomne der modtager HLR inden ambulancen ankommer er steget fra 19,4% og til? ____</a:t>
            </a:r>
          </a:p>
        </p:txBody>
      </p:sp>
    </p:spTree>
    <p:extLst>
      <p:ext uri="{BB962C8B-B14F-4D97-AF65-F5344CB8AC3E}">
        <p14:creationId xmlns:p14="http://schemas.microsoft.com/office/powerpoint/2010/main" val="231822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6"/>
          <p:cNvSpPr txBox="1">
            <a:spLocks/>
          </p:cNvSpPr>
          <p:nvPr/>
        </p:nvSpPr>
        <p:spPr>
          <a:xfrm>
            <a:off x="117356" y="1844824"/>
            <a:ext cx="8928992" cy="33843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I Danmark får ca. </a:t>
            </a:r>
            <a:r>
              <a:rPr lang="da-DK" noProof="0" dirty="0" smtClean="0">
                <a:solidFill>
                  <a:sysClr val="windowText" lastClr="000000"/>
                </a:solidFill>
                <a:latin typeface="+mj-lt"/>
                <a:ea typeface="+mj-ea"/>
                <a:cs typeface="Arial" pitchFamily="34" charset="0"/>
              </a:rPr>
              <a:t>47</a:t>
            </a:r>
            <a:r>
              <a:rPr lang="da-DK" dirty="0" smtClean="0">
                <a:solidFill>
                  <a:sysClr val="windowText" lastClr="000000"/>
                </a:solidFill>
                <a:latin typeface="+mj-lt"/>
                <a:ea typeface="+mj-ea"/>
                <a:cs typeface="Arial" pitchFamily="34" charset="0"/>
              </a:rPr>
              <a:t>00</a:t>
            </a:r>
            <a:r>
              <a:rPr kumimoji="0" lang="da-DK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 personer pludseligt hjertestop udenfor hospitalet.</a:t>
            </a:r>
          </a:p>
          <a:p>
            <a:pPr marL="0" marR="0" lvl="0" indent="0" algn="l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/>
            </a:r>
            <a:br>
              <a:rPr kumimoji="0" lang="da-DK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</a:br>
            <a:r>
              <a:rPr kumimoji="0" lang="da-DK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Hjertestop i hjemmet er på 75% og i offentlige rum på 25%</a:t>
            </a:r>
          </a:p>
          <a:p>
            <a:pPr marL="0" marR="0" lvl="0" indent="0" algn="l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/>
            </a:r>
            <a:br>
              <a:rPr kumimoji="0" lang="da-DK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</a:br>
            <a:r>
              <a:rPr kumimoji="0" lang="da-DK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Overlevelse efter et hjertestop er steget fra 3,8% i 2001 til </a:t>
            </a:r>
            <a:r>
              <a:rPr lang="da-DK" dirty="0" smtClean="0">
                <a:solidFill>
                  <a:sysClr val="windowText" lastClr="000000"/>
                </a:solidFill>
                <a:latin typeface="+mj-lt"/>
                <a:ea typeface="+mj-ea"/>
                <a:cs typeface="Arial" pitchFamily="34" charset="0"/>
              </a:rPr>
              <a:t>14</a:t>
            </a:r>
            <a:r>
              <a:rPr kumimoji="0" lang="da-DK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% i 2020.</a:t>
            </a:r>
          </a:p>
          <a:p>
            <a:pPr defTabSz="457200">
              <a:spcBef>
                <a:spcPct val="0"/>
              </a:spcBef>
              <a:defRPr/>
            </a:pPr>
            <a:r>
              <a:rPr lang="da-DK" dirty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(H: 11% &amp; O: 31</a:t>
            </a:r>
            <a:r>
              <a:rPr lang="da-DK" dirty="0" smtClean="0"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%)</a:t>
            </a:r>
            <a:endParaRPr kumimoji="0" lang="da-DK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Arial" pitchFamily="34" charset="0"/>
            </a:endParaRPr>
          </a:p>
          <a:p>
            <a:pPr marL="0" marR="0" lvl="0" indent="0" algn="l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/>
            </a:r>
            <a:br>
              <a:rPr kumimoji="0" lang="da-DK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</a:br>
            <a:r>
              <a:rPr kumimoji="0" lang="da-DK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En stigning i tilskadekomne med hjertestop der modtager HLR inden ankomst af ambulance fra 19,4% i 2001 til </a:t>
            </a:r>
            <a:r>
              <a:rPr lang="da-DK" noProof="0" dirty="0" smtClean="0">
                <a:solidFill>
                  <a:sysClr val="windowText" lastClr="000000"/>
                </a:solidFill>
                <a:latin typeface="+mj-lt"/>
                <a:ea typeface="+mj-ea"/>
                <a:cs typeface="Arial" pitchFamily="34" charset="0"/>
              </a:rPr>
              <a:t>80</a:t>
            </a:r>
            <a:r>
              <a:rPr kumimoji="0" lang="da-DK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% i 2020.</a:t>
            </a:r>
          </a:p>
          <a:p>
            <a:pPr marL="0" marR="0" lvl="0" indent="0" algn="l" defTabSz="4572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/>
            </a:r>
            <a:br>
              <a:rPr kumimoji="0" lang="da-DK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</a:br>
            <a:r>
              <a:rPr kumimoji="0" lang="da-DK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Stigning i stød med AED inden ankomst af ambulancen fra 1,4% i 2001 til 9% i 2020.</a:t>
            </a:r>
          </a:p>
        </p:txBody>
      </p:sp>
      <p:sp>
        <p:nvSpPr>
          <p:cNvPr id="3" name="Tekstboks 2"/>
          <p:cNvSpPr txBox="1"/>
          <p:nvPr/>
        </p:nvSpPr>
        <p:spPr>
          <a:xfrm>
            <a:off x="107504" y="1052736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 smtClean="0"/>
              <a:t>Lidt til de små grå</a:t>
            </a:r>
            <a:endParaRPr lang="da-DK" sz="3200" dirty="0"/>
          </a:p>
        </p:txBody>
      </p:sp>
      <p:cxnSp>
        <p:nvCxnSpPr>
          <p:cNvPr id="4" name="Straight Connector 13"/>
          <p:cNvCxnSpPr/>
          <p:nvPr/>
        </p:nvCxnSpPr>
        <p:spPr>
          <a:xfrm>
            <a:off x="107504" y="162797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78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107504" y="1052736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+mj-lt"/>
                <a:cs typeface="Arial" pitchFamily="34" charset="0"/>
              </a:rPr>
              <a:t>Overlevelseskæden</a:t>
            </a:r>
            <a:endParaRPr lang="en-US" sz="3200" dirty="0">
              <a:latin typeface="+mj-lt"/>
              <a:cs typeface="Arial" pitchFamily="34" charset="0"/>
            </a:endParaRPr>
          </a:p>
        </p:txBody>
      </p:sp>
      <p:cxnSp>
        <p:nvCxnSpPr>
          <p:cNvPr id="5" name="Straight Connector 13"/>
          <p:cNvCxnSpPr/>
          <p:nvPr/>
        </p:nvCxnSpPr>
        <p:spPr>
          <a:xfrm>
            <a:off x="107504" y="1627970"/>
            <a:ext cx="8928992" cy="0"/>
          </a:xfrm>
          <a:prstGeom prst="line">
            <a:avLst/>
          </a:prstGeom>
          <a:ln w="190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93" y="1906003"/>
            <a:ext cx="7865815" cy="339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8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S skabelon 2019 JAN 3.1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/>
      <a:lstStyle>
        <a:defPPr marL="0" marR="0" indent="0" algn="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" b="1" i="0" u="none" strike="noStrike" kern="1200" cap="none" spc="0" normalizeH="0" baseline="0" noProof="0" smtClean="0">
            <a:ln>
              <a:noFill/>
            </a:ln>
            <a:solidFill>
              <a:schemeClr val="tx1">
                <a:tint val="75000"/>
              </a:schemeClr>
            </a:solidFill>
            <a:effectLst/>
            <a:uLnTx/>
            <a:uFillTx/>
            <a:latin typeface="Verdana" pitchFamily="34" charset="0"/>
            <a:ea typeface="Verdana" pitchFamily="34" charset="0"/>
            <a:cs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440497BB0805A4EA98C89546F6EF8B9" ma:contentTypeVersion="0" ma:contentTypeDescription="Opret et nyt dokument." ma:contentTypeScope="" ma:versionID="1886cde7a8524b4049d3fb6db3b3e53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df5f8b7a12903fc150245522468e52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titus xmlns="http://schemas.titus.com/TitusProperties/">
  <TitusGUID xmlns="">839d8f38-03c7-46e3-a0fb-258ada2d70b3</TitusGUID>
  <TitusMetadata xmlns="">eyJucyI6IlxcXFxmb3JzdmFyZXQuZmlpbi5ka1xcTkVUTE9HT05cXFRpdHVzXFxUSVRVU0NvbmZpZ0ZpbGUudGNwZyIsInByb3BzIjpbeyJuIjoiS2xhc3NpZmlrYXRpb24iLCJ2YWxzIjpbeyJ2YWx1ZSI6IklLS0UgS0xBU1NJRklDRVJFVCJ9XX0seyJuIjoiTWFlcmtuaW5nIiwidmFscyI6W119XX0=</TitusMetadata>
</titu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830113D-1AD8-48EC-84BC-3540500D45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B993955-7A01-421F-AA78-D3AE3878D3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D29B67-B844-4A4C-824B-142C569C3874}">
  <ds:schemaRefs>
    <ds:schemaRef ds:uri="http://schemas.titus.com/TitusProperties/"/>
    <ds:schemaRef ds:uri=""/>
  </ds:schemaRefs>
</ds:datastoreItem>
</file>

<file path=customXml/itemProps4.xml><?xml version="1.0" encoding="utf-8"?>
<ds:datastoreItem xmlns:ds="http://schemas.openxmlformats.org/officeDocument/2006/customXml" ds:itemID="{5CFA76E9-E9B4-48D4-9F61-E89893FA5861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CSS skabelon 2019 JAN 3.1</Template>
  <TotalTime>520</TotalTime>
  <Words>813</Words>
  <Application>Microsoft Office PowerPoint</Application>
  <PresentationFormat>Skærmshow (4:3)</PresentationFormat>
  <Paragraphs>136</Paragraphs>
  <Slides>25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25</vt:i4>
      </vt:variant>
    </vt:vector>
  </HeadingPairs>
  <TitlesOfParts>
    <vt:vector size="31" baseType="lpstr">
      <vt:lpstr>Arial</vt:lpstr>
      <vt:lpstr>Calibri</vt:lpstr>
      <vt:lpstr>Criteria SSi</vt:lpstr>
      <vt:lpstr>Verdana</vt:lpstr>
      <vt:lpstr>Wingdings</vt:lpstr>
      <vt:lpstr>CSS skabelon 2019 JAN 3.1</vt:lpstr>
      <vt:lpstr>FORSVARETS SANITETSKOMMANDO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Forsvaret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Diasmaster</dc:title>
  <dc:creator>FSK-CS-UDD04 Kofoed, Lars Thesbjerg</dc:creator>
  <cp:lastModifiedBy>FSK-CS-UDD08 Hansen, Stefan Daniel Koust</cp:lastModifiedBy>
  <cp:revision>40</cp:revision>
  <dcterms:created xsi:type="dcterms:W3CDTF">2020-08-11T05:12:10Z</dcterms:created>
  <dcterms:modified xsi:type="dcterms:W3CDTF">2023-09-21T09:15:39Z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839d8f38-03c7-46e3-a0fb-258ada2d70b3</vt:lpwstr>
  </property>
  <property fmtid="{D5CDD505-2E9C-101B-9397-08002B2CF9AE}" pid="3" name="OriginatingUser">
    <vt:lpwstr>FSK-CS-UDD04</vt:lpwstr>
  </property>
  <property fmtid="{D5CDD505-2E9C-101B-9397-08002B2CF9AE}" pid="4" name="Klassifikation">
    <vt:lpwstr>IKKE KLASSIFICERET</vt:lpwstr>
  </property>
  <property fmtid="{D5CDD505-2E9C-101B-9397-08002B2CF9AE}" pid="5" name="Maerkning">
    <vt:lpwstr/>
  </property>
  <property fmtid="{D5CDD505-2E9C-101B-9397-08002B2CF9AE}" pid="6" name="ContentTypeId">
    <vt:lpwstr>0x0101001440497BB0805A4EA98C89546F6EF8B9</vt:lpwstr>
  </property>
</Properties>
</file>