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58" r:id="rId5"/>
    <p:sldId id="261" r:id="rId6"/>
    <p:sldId id="259" r:id="rId7"/>
    <p:sldId id="272" r:id="rId8"/>
    <p:sldId id="273" r:id="rId9"/>
    <p:sldId id="274" r:id="rId10"/>
    <p:sldId id="276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5" r:id="rId21"/>
    <p:sldId id="271" r:id="rId22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35" autoAdjust="0"/>
  </p:normalViewPr>
  <p:slideViewPr>
    <p:cSldViewPr>
      <p:cViewPr varScale="1">
        <p:scale>
          <a:sx n="69" d="100"/>
          <a:sy n="69" d="100"/>
        </p:scale>
        <p:origin x="12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F63A0-1AEB-4491-8B39-175AE5548FD1}" type="datetimeFigureOut">
              <a:rPr lang="da-DK" smtClean="0"/>
              <a:pPr/>
              <a:t>02-09-2022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3265-5E78-4245-8423-A337F3B3D48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397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766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Motiver deltageren</a:t>
            </a:r>
            <a:r>
              <a:rPr lang="da-DK" baseline="0" dirty="0" smtClean="0"/>
              <a:t> ved at bruge eksempler fra hverdagen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302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ELEVAKTIVITET: Denne aktivitet, kræver en stram tidsstyring</a:t>
            </a:r>
            <a:r>
              <a:rPr lang="da-DK" baseline="0" dirty="0" smtClean="0"/>
              <a:t> – du som IN skal sørge for at komme rundt blandt deltagerne, og tilsikre at opgaven er forstået og hvis der er spørgsmål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220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ELEVAKTIVITET: Denne aktivitet, kræver en stram tidsstyring</a:t>
            </a:r>
            <a:r>
              <a:rPr lang="da-DK" baseline="0" dirty="0" smtClean="0"/>
              <a:t> – du som IN skal sørge for at komme rundt blandt deltagerne, og tilsikre at opgaven er forstået og hvis der er spørgsmål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46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20000"/>
          </a:blip>
          <a:srcRect l="14845" t="9014" r="28515" b="26824"/>
          <a:stretch/>
        </p:blipFill>
        <p:spPr bwMode="auto">
          <a:xfrm>
            <a:off x="5724128" y="61401"/>
            <a:ext cx="3419872" cy="537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ktangel 9"/>
          <p:cNvSpPr/>
          <p:nvPr userDrawn="1"/>
        </p:nvSpPr>
        <p:spPr>
          <a:xfrm>
            <a:off x="179512" y="5439425"/>
            <a:ext cx="8784976" cy="778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107504" y="3212976"/>
            <a:ext cx="8928992" cy="794519"/>
          </a:xfrm>
        </p:spPr>
        <p:txBody>
          <a:bodyPr/>
          <a:lstStyle>
            <a:lvl1pPr>
              <a:defRPr sz="3400" baseline="0"/>
            </a:lvl1pPr>
          </a:lstStyle>
          <a:p>
            <a:r>
              <a:rPr lang="da-DK" dirty="0" smtClean="0"/>
              <a:t>FORSVARETS SANITETSKOMMANDO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53268"/>
            <a:ext cx="6545316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02190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215405"/>
            <a:ext cx="8229600" cy="402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7" name="Billede 6" descr="FSV_Roed_RGB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904" y="164711"/>
            <a:ext cx="2244840" cy="816017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 rot="5400000" flipV="1">
            <a:off x="7782858" y="6405214"/>
            <a:ext cx="42342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diasnummer 7"/>
          <p:cNvSpPr txBox="1">
            <a:spLocks/>
          </p:cNvSpPr>
          <p:nvPr/>
        </p:nvSpPr>
        <p:spPr>
          <a:xfrm>
            <a:off x="8381157" y="6295488"/>
            <a:ext cx="47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9EEFC-B8BD-477E-B432-0716BD0C6F96}" type="slidenum">
              <a:rPr kumimoji="0" lang="da-DK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9" t="30656" b="15677"/>
          <a:stretch/>
        </p:blipFill>
        <p:spPr bwMode="auto">
          <a:xfrm>
            <a:off x="8036837" y="6131043"/>
            <a:ext cx="377163" cy="52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boks 8"/>
          <p:cNvSpPr txBox="1"/>
          <p:nvPr/>
        </p:nvSpPr>
        <p:spPr>
          <a:xfrm>
            <a:off x="5436031" y="6224133"/>
            <a:ext cx="2553969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800" kern="1200" baseline="0" dirty="0" smtClean="0">
              <a:solidFill>
                <a:schemeClr val="tx1"/>
              </a:solidFill>
              <a:effectLst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kern="1200" baseline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Center for Sundheds- og Sanitetsuddannelser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800" b="1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7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07504" y="3789040"/>
            <a:ext cx="8928992" cy="794519"/>
          </a:xfrm>
        </p:spPr>
        <p:txBody>
          <a:bodyPr/>
          <a:lstStyle>
            <a:lvl1pPr>
              <a:defRPr sz="3400" baseline="0"/>
            </a:lvl1pPr>
          </a:lstStyle>
          <a:p>
            <a:r>
              <a:rPr lang="da-DK" dirty="0" smtClean="0"/>
              <a:t>FORSVARETS SANITETSKOMMANDO</a:t>
            </a:r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107504" y="4437112"/>
            <a:ext cx="8928992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Førstehjælp – lektion 9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kumimoji="0" lang="da-DK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ØRSTEHJÆLP TIL SMÅSKADER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Elevaktivitet – lav en planche</a:t>
            </a:r>
            <a:endParaRPr lang="da-DK" sz="3200" dirty="0"/>
          </a:p>
        </p:txBody>
      </p:sp>
      <p:cxnSp>
        <p:nvCxnSpPr>
          <p:cNvPr id="5" name="Straight Connector 13"/>
          <p:cNvCxnSpPr/>
          <p:nvPr/>
        </p:nvCxnSpPr>
        <p:spPr>
          <a:xfrm>
            <a:off x="107504" y="162880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boks 5"/>
          <p:cNvSpPr txBox="1"/>
          <p:nvPr/>
        </p:nvSpPr>
        <p:spPr>
          <a:xfrm>
            <a:off x="104139" y="1844824"/>
            <a:ext cx="8928992" cy="34163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Inddel</a:t>
            </a:r>
            <a:r>
              <a:rPr kumimoji="0" lang="da-DK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deltagerne i grupper, tildel hver gruppe nogle småskader de skal arbejde med.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Nu skal gruppen forberede og fremlægge Deres småskader for resten af deltagerne ved at anvende flipovers/ plancher.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a-DK" dirty="0"/>
              <a:t>I har nu 10 minutter til at forberede: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Årsager 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Symptomer</a:t>
            </a:r>
            <a:endParaRPr lang="da-DK" dirty="0"/>
          </a:p>
          <a:p>
            <a:pPr>
              <a:buFont typeface="Arial" pitchFamily="34" charset="0"/>
              <a:buChar char="•"/>
            </a:pPr>
            <a:r>
              <a:rPr lang="da-DK" dirty="0"/>
              <a:t> </a:t>
            </a:r>
            <a:r>
              <a:rPr lang="da-DK" dirty="0" smtClean="0"/>
              <a:t>Førstehjælp</a:t>
            </a:r>
          </a:p>
          <a:p>
            <a:pPr>
              <a:buFont typeface="Arial" pitchFamily="34" charset="0"/>
              <a:buChar char="•"/>
            </a:pPr>
            <a:endParaRPr lang="da-DK" dirty="0"/>
          </a:p>
          <a:p>
            <a:r>
              <a:rPr lang="da-DK" dirty="0" smtClean="0"/>
              <a:t>Efter forberedelse, fremlægges småskaderne for resten af deltagerne.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97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Elevaktivitet – par mødes</a:t>
            </a:r>
            <a:endParaRPr lang="da-DK" sz="3200" dirty="0"/>
          </a:p>
        </p:txBody>
      </p:sp>
      <p:sp>
        <p:nvSpPr>
          <p:cNvPr id="3" name="Tekstboks 2"/>
          <p:cNvSpPr txBox="1"/>
          <p:nvPr/>
        </p:nvSpPr>
        <p:spPr>
          <a:xfrm>
            <a:off x="107504" y="1916832"/>
            <a:ext cx="89289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Gå sammen 2 og 2, forbered og overdrag Jeres ny tilegnet viden</a:t>
            </a:r>
          </a:p>
          <a:p>
            <a:endParaRPr lang="da-DK" dirty="0" smtClean="0"/>
          </a:p>
          <a:p>
            <a:r>
              <a:rPr lang="da-DK" dirty="0" smtClean="0"/>
              <a:t>I har nu 10 minutter til at forberede: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Årsager</a:t>
            </a:r>
          </a:p>
          <a:p>
            <a:pPr>
              <a:buFont typeface="Arial" pitchFamily="34" charset="0"/>
              <a:buChar char="•"/>
            </a:pPr>
            <a:r>
              <a:rPr lang="da-DK" dirty="0"/>
              <a:t> </a:t>
            </a:r>
            <a:r>
              <a:rPr lang="da-DK" dirty="0" smtClean="0"/>
              <a:t>Symptomer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Førstehjælp</a:t>
            </a:r>
          </a:p>
          <a:p>
            <a:pPr>
              <a:buFont typeface="Arial" pitchFamily="34" charset="0"/>
              <a:buChar char="•"/>
            </a:pPr>
            <a:endParaRPr lang="da-DK" dirty="0" smtClean="0"/>
          </a:p>
          <a:p>
            <a:r>
              <a:rPr lang="da-DK" dirty="0" smtClean="0"/>
              <a:t>Fremlæg ovenstående for et ledigt par (dem med en arm i vejret). Parret i mødes med, vil ligeledes have forberedt lidt til Jer.</a:t>
            </a:r>
          </a:p>
          <a:p>
            <a:endParaRPr lang="da-DK" dirty="0" smtClean="0"/>
          </a:p>
          <a:p>
            <a:r>
              <a:rPr lang="da-DK" dirty="0" smtClean="0"/>
              <a:t>Når årsager, symptomer og førstehjælp er snakket igennem, find et nyt ledigt par.</a:t>
            </a:r>
          </a:p>
          <a:p>
            <a:endParaRPr lang="da-DK" dirty="0" smtClean="0"/>
          </a:p>
          <a:p>
            <a:endParaRPr lang="da-DK" dirty="0" smtClean="0"/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2880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6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003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a-DK" sz="3200" dirty="0" smtClean="0">
                <a:latin typeface="+mj-lt"/>
                <a:cs typeface="Arial" pitchFamily="34" charset="0"/>
              </a:rPr>
              <a:t>Elevaktivitet - station 1</a:t>
            </a:r>
          </a:p>
        </p:txBody>
      </p:sp>
      <p:sp>
        <p:nvSpPr>
          <p:cNvPr id="3" name="Pladsholder til indhold 2"/>
          <p:cNvSpPr txBox="1">
            <a:spLocks/>
          </p:cNvSpPr>
          <p:nvPr/>
        </p:nvSpPr>
        <p:spPr>
          <a:xfrm>
            <a:off x="109743" y="1916832"/>
            <a:ext cx="8928992" cy="28803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z="2000" dirty="0" smtClean="0">
                <a:cs typeface="Arial" pitchFamily="34" charset="0"/>
              </a:rPr>
              <a:t>Udfør korrekt førstehjælp til en person, der har været udsat for bid forårsaget af dyr - ved at følge førstehjælpens hovedpunkter og ABC-princippet.</a:t>
            </a:r>
          </a:p>
          <a:p>
            <a:pPr lvl="0" algn="ctr"/>
            <a:endParaRPr lang="da-DK" sz="2000" dirty="0" smtClean="0">
              <a:cs typeface="Arial" pitchFamily="34" charset="0"/>
            </a:endParaRPr>
          </a:p>
          <a:p>
            <a:pPr lvl="0"/>
            <a:r>
              <a:rPr lang="da-DK" sz="2000" dirty="0" smtClean="0">
                <a:cs typeface="Arial" pitchFamily="34" charset="0"/>
              </a:rPr>
              <a:t>Scenarie:</a:t>
            </a:r>
          </a:p>
          <a:p>
            <a:pPr lvl="0"/>
            <a:r>
              <a:rPr lang="da-DK" sz="2000" dirty="0" smtClean="0">
                <a:cs typeface="Arial" pitchFamily="34" charset="0"/>
              </a:rPr>
              <a:t>Du er ude at gå tur med en ven. Din ven bliver bidt af en hund. Hvad gør du?</a:t>
            </a:r>
          </a:p>
          <a:p>
            <a:pPr lvl="0"/>
            <a:endParaRPr lang="da-DK" sz="2000" dirty="0" smtClean="0">
              <a:cs typeface="Arial" pitchFamily="34" charset="0"/>
            </a:endParaRPr>
          </a:p>
          <a:p>
            <a:pPr algn="ctr"/>
            <a:r>
              <a:rPr lang="da-DK" sz="2000" dirty="0" smtClean="0">
                <a:cs typeface="Arial" pitchFamily="34" charset="0"/>
              </a:rPr>
              <a:t>(svaret finder du i FØHJ ABC)</a:t>
            </a: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23879"/>
            <a:ext cx="3672408" cy="136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3"/>
          <p:cNvCxnSpPr/>
          <p:nvPr/>
        </p:nvCxnSpPr>
        <p:spPr>
          <a:xfrm>
            <a:off x="107504" y="162880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003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a-DK" sz="3200" dirty="0" smtClean="0">
                <a:latin typeface="+mj-lt"/>
                <a:cs typeface="Arial" pitchFamily="34" charset="0"/>
              </a:rPr>
              <a:t>Elevaktivitet - station 2</a:t>
            </a:r>
          </a:p>
        </p:txBody>
      </p:sp>
      <p:sp>
        <p:nvSpPr>
          <p:cNvPr id="3" name="Pladsholder til indhold 2"/>
          <p:cNvSpPr txBox="1">
            <a:spLocks/>
          </p:cNvSpPr>
          <p:nvPr/>
        </p:nvSpPr>
        <p:spPr>
          <a:xfrm>
            <a:off x="107504" y="1916832"/>
            <a:ext cx="8928992" cy="2880320"/>
          </a:xfrm>
          <a:prstGeom prst="rect">
            <a:avLst/>
          </a:prstGeom>
        </p:spPr>
        <p:txBody>
          <a:bodyPr/>
          <a:lstStyle/>
          <a:p>
            <a:pPr lvl="0">
              <a:buNone/>
            </a:pPr>
            <a:r>
              <a:rPr lang="da-DK" sz="2000" dirty="0" smtClean="0">
                <a:cs typeface="Arial" pitchFamily="34" charset="0"/>
              </a:rPr>
              <a:t>Udfør korrekt førstehjælp til en person, der har fået et fremmedlegeme i hud, øre, næse eller øjne - ved at følge førstehjælpens hovedpunkter og ABC-princippet.</a:t>
            </a:r>
          </a:p>
          <a:p>
            <a:pPr lvl="0">
              <a:buNone/>
            </a:pPr>
            <a:endParaRPr lang="da-DK" sz="2000" dirty="0" smtClean="0">
              <a:cs typeface="Arial" pitchFamily="34" charset="0"/>
            </a:endParaRPr>
          </a:p>
          <a:p>
            <a:pPr lvl="0">
              <a:buNone/>
            </a:pPr>
            <a:r>
              <a:rPr lang="da-DK" sz="2000" dirty="0" smtClean="0">
                <a:cs typeface="Arial" pitchFamily="34" charset="0"/>
              </a:rPr>
              <a:t>Scenarie:</a:t>
            </a:r>
          </a:p>
          <a:p>
            <a:pPr lvl="0">
              <a:buNone/>
            </a:pPr>
            <a:r>
              <a:rPr lang="da-DK" sz="2000" dirty="0" smtClean="0">
                <a:cs typeface="Arial" pitchFamily="34" charset="0"/>
              </a:rPr>
              <a:t>Din kollega har fået sandkorn i øjet og kan ikke få det ud. Hvad gør du?</a:t>
            </a:r>
          </a:p>
          <a:p>
            <a:pPr lvl="0">
              <a:buNone/>
            </a:pPr>
            <a:endParaRPr lang="da-DK" sz="2000" dirty="0" smtClean="0">
              <a:cs typeface="Arial" pitchFamily="34" charset="0"/>
            </a:endParaRPr>
          </a:p>
          <a:p>
            <a:pPr algn="ctr"/>
            <a:r>
              <a:rPr lang="da-DK" sz="2000" dirty="0" smtClean="0">
                <a:cs typeface="Arial" pitchFamily="34" charset="0"/>
              </a:rPr>
              <a:t>(svaret finder du i FØHJ ABC)</a:t>
            </a:r>
          </a:p>
          <a:p>
            <a:pPr lvl="0">
              <a:buNone/>
            </a:pPr>
            <a:endParaRPr lang="da-DK" sz="2000" dirty="0" smtClean="0">
              <a:cs typeface="Arial" pitchFamily="34" charset="0"/>
            </a:endParaRPr>
          </a:p>
          <a:p>
            <a:pPr lvl="0" algn="ctr">
              <a:buNone/>
            </a:pPr>
            <a:endParaRPr lang="da-DK" sz="2000" dirty="0" smtClean="0"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53324"/>
            <a:ext cx="3672408" cy="133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3"/>
          <p:cNvCxnSpPr/>
          <p:nvPr/>
        </p:nvCxnSpPr>
        <p:spPr>
          <a:xfrm>
            <a:off x="107504" y="162880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003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a-DK" sz="3200" dirty="0" smtClean="0">
                <a:latin typeface="+mj-lt"/>
                <a:cs typeface="Arial" pitchFamily="34" charset="0"/>
              </a:rPr>
              <a:t>Elevaktivitet - station 3</a:t>
            </a:r>
          </a:p>
        </p:txBody>
      </p:sp>
      <p:sp>
        <p:nvSpPr>
          <p:cNvPr id="3" name="Pladsholder til indhold 2"/>
          <p:cNvSpPr txBox="1">
            <a:spLocks/>
          </p:cNvSpPr>
          <p:nvPr/>
        </p:nvSpPr>
        <p:spPr>
          <a:xfrm>
            <a:off x="106334" y="1916832"/>
            <a:ext cx="8928992" cy="2880320"/>
          </a:xfrm>
          <a:prstGeom prst="rect">
            <a:avLst/>
          </a:prstGeom>
        </p:spPr>
        <p:txBody>
          <a:bodyPr/>
          <a:lstStyle/>
          <a:p>
            <a:pPr lvl="0">
              <a:buNone/>
            </a:pPr>
            <a:r>
              <a:rPr lang="da-DK" sz="2000" dirty="0" smtClean="0">
                <a:cs typeface="Arial" pitchFamily="34" charset="0"/>
              </a:rPr>
              <a:t>Udfør korrekt førstehjælp til en person, der har været udsat for bid forårsaget af en skovflåt - ved at følge førstehjælpens hovedpunkter og ABC-princippet.</a:t>
            </a:r>
          </a:p>
          <a:p>
            <a:pPr lvl="0"/>
            <a:endParaRPr lang="da-DK" sz="2000" dirty="0" smtClean="0">
              <a:cs typeface="Arial" pitchFamily="34" charset="0"/>
            </a:endParaRPr>
          </a:p>
          <a:p>
            <a:pPr lvl="0"/>
            <a:r>
              <a:rPr lang="da-DK" sz="2000" dirty="0" smtClean="0">
                <a:cs typeface="Arial" pitchFamily="34" charset="0"/>
              </a:rPr>
              <a:t>Scenarie:</a:t>
            </a:r>
          </a:p>
          <a:p>
            <a:pPr lvl="0">
              <a:buNone/>
            </a:pPr>
            <a:r>
              <a:rPr lang="da-DK" sz="2000" dirty="0" smtClean="0">
                <a:cs typeface="Arial" pitchFamily="34" charset="0"/>
              </a:rPr>
              <a:t>Efter et tre timers orienterings løb har din kollega fået en skovflåt på underarm. Hvad gør du?</a:t>
            </a:r>
          </a:p>
          <a:p>
            <a:pPr lvl="0">
              <a:buNone/>
            </a:pPr>
            <a:endParaRPr lang="da-DK" sz="2000" dirty="0" smtClean="0">
              <a:cs typeface="Arial" pitchFamily="34" charset="0"/>
            </a:endParaRPr>
          </a:p>
          <a:p>
            <a:pPr algn="ctr"/>
            <a:r>
              <a:rPr lang="da-DK" sz="2000" dirty="0" smtClean="0">
                <a:cs typeface="Arial" pitchFamily="34" charset="0"/>
              </a:rPr>
              <a:t>(svaret finder du i FØHJ ABC)</a:t>
            </a:r>
          </a:p>
          <a:p>
            <a:pPr lvl="0">
              <a:buNone/>
            </a:pPr>
            <a:endParaRPr lang="da-DK" sz="2000" dirty="0" smtClean="0">
              <a:cs typeface="Arial" pitchFamily="34" charset="0"/>
            </a:endParaRPr>
          </a:p>
          <a:p>
            <a:pPr lvl="0" algn="ctr"/>
            <a:endParaRPr lang="da-DK" sz="2000" dirty="0" smtClean="0"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7640"/>
            <a:ext cx="3698399" cy="129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3"/>
          <p:cNvCxnSpPr/>
          <p:nvPr/>
        </p:nvCxnSpPr>
        <p:spPr>
          <a:xfrm>
            <a:off x="107504" y="162880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8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a-DK" sz="3200" dirty="0" smtClean="0">
                <a:latin typeface="+mj-lt"/>
                <a:cs typeface="Arial" pitchFamily="34" charset="0"/>
              </a:rPr>
              <a:t>Elevaktivitet - station 4</a:t>
            </a:r>
          </a:p>
        </p:txBody>
      </p:sp>
      <p:sp>
        <p:nvSpPr>
          <p:cNvPr id="3" name="Pladsholder til indhold 2"/>
          <p:cNvSpPr txBox="1">
            <a:spLocks/>
          </p:cNvSpPr>
          <p:nvPr/>
        </p:nvSpPr>
        <p:spPr>
          <a:xfrm>
            <a:off x="120150" y="1916832"/>
            <a:ext cx="8928992" cy="3816424"/>
          </a:xfrm>
          <a:prstGeom prst="rect">
            <a:avLst/>
          </a:prstGeom>
        </p:spPr>
        <p:txBody>
          <a:bodyPr/>
          <a:lstStyle/>
          <a:p>
            <a:pPr lvl="0">
              <a:buNone/>
            </a:pPr>
            <a:r>
              <a:rPr lang="da-DK" sz="2000" dirty="0" smtClean="0">
                <a:cs typeface="Arial" pitchFamily="34" charset="0"/>
              </a:rPr>
              <a:t>Udfør korrekt førstehjælp til en person, der har næseblod - ved at følge førstehjælpens hovedpunkter og ABC-princippet.</a:t>
            </a:r>
          </a:p>
          <a:p>
            <a:pPr lvl="0" algn="ctr"/>
            <a:endParaRPr lang="da-DK" sz="2000" dirty="0" smtClean="0">
              <a:cs typeface="Arial" pitchFamily="34" charset="0"/>
            </a:endParaRPr>
          </a:p>
          <a:p>
            <a:pPr lvl="0"/>
            <a:r>
              <a:rPr lang="da-DK" sz="2000" dirty="0" smtClean="0">
                <a:cs typeface="Arial" pitchFamily="34" charset="0"/>
              </a:rPr>
              <a:t>Scenarie:</a:t>
            </a:r>
          </a:p>
          <a:p>
            <a:pPr lvl="0"/>
            <a:r>
              <a:rPr lang="da-DK" sz="2000" dirty="0" smtClean="0">
                <a:cs typeface="Arial" pitchFamily="34" charset="0"/>
              </a:rPr>
              <a:t>Under en hockey kamp i gymnastiksalen har din kollega fået et slag mod næsen, som har forårsaget næseblod. Hvad gør du?</a:t>
            </a:r>
          </a:p>
          <a:p>
            <a:pPr lvl="0"/>
            <a:endParaRPr lang="da-DK" sz="2000" dirty="0" smtClean="0">
              <a:cs typeface="Arial" pitchFamily="34" charset="0"/>
            </a:endParaRPr>
          </a:p>
          <a:p>
            <a:pPr algn="ctr"/>
            <a:r>
              <a:rPr lang="da-DK" sz="2000" dirty="0" smtClean="0">
                <a:cs typeface="Arial" pitchFamily="34" charset="0"/>
              </a:rPr>
              <a:t>(svaret finder du i FØHJ ABC)</a:t>
            </a:r>
          </a:p>
          <a:p>
            <a:pPr lvl="0"/>
            <a:endParaRPr lang="da-DK" sz="2000" dirty="0" smtClean="0">
              <a:cs typeface="Arial" pitchFamily="34" charset="0"/>
            </a:endParaRPr>
          </a:p>
          <a:p>
            <a:pPr lvl="0" algn="ctr"/>
            <a:endParaRPr lang="da-DK" sz="2000" dirty="0" smtClean="0"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39"/>
            <a:ext cx="3672408" cy="12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3"/>
          <p:cNvCxnSpPr/>
          <p:nvPr/>
        </p:nvCxnSpPr>
        <p:spPr>
          <a:xfrm>
            <a:off x="107504" y="162880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2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33121" y="105003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a-DK" sz="3200" dirty="0" smtClean="0">
                <a:cs typeface="Arial" pitchFamily="34" charset="0"/>
              </a:rPr>
              <a:t>Elevaktivitet - </a:t>
            </a:r>
            <a:r>
              <a:rPr lang="da-DK" sz="3200" dirty="0" smtClean="0">
                <a:latin typeface="+mj-lt"/>
                <a:cs typeface="Arial" pitchFamily="34" charset="0"/>
              </a:rPr>
              <a:t>station 5</a:t>
            </a:r>
          </a:p>
        </p:txBody>
      </p:sp>
      <p:sp>
        <p:nvSpPr>
          <p:cNvPr id="3" name="Pladsholder til indhold 2"/>
          <p:cNvSpPr txBox="1">
            <a:spLocks/>
          </p:cNvSpPr>
          <p:nvPr/>
        </p:nvSpPr>
        <p:spPr>
          <a:xfrm>
            <a:off x="111417" y="1916832"/>
            <a:ext cx="8928992" cy="2592288"/>
          </a:xfrm>
          <a:prstGeom prst="rect">
            <a:avLst/>
          </a:prstGeom>
        </p:spPr>
        <p:txBody>
          <a:bodyPr/>
          <a:lstStyle/>
          <a:p>
            <a:pPr lvl="0">
              <a:buNone/>
            </a:pPr>
            <a:r>
              <a:rPr lang="da-DK" sz="2000" dirty="0" smtClean="0">
                <a:cs typeface="Arial" pitchFamily="34" charset="0"/>
              </a:rPr>
              <a:t>Udfør korrekt førstehjælp, til en person der har fået slået en tand ud, ved at følge førstehjælpens hovedpunkter og ABC-princippet.</a:t>
            </a:r>
          </a:p>
          <a:p>
            <a:pPr lvl="0" algn="ctr"/>
            <a:endParaRPr lang="da-DK" sz="2000" dirty="0" smtClean="0">
              <a:cs typeface="Arial" pitchFamily="34" charset="0"/>
            </a:endParaRPr>
          </a:p>
          <a:p>
            <a:pPr lvl="0"/>
            <a:r>
              <a:rPr lang="da-DK" sz="2000" dirty="0" smtClean="0">
                <a:cs typeface="Arial" pitchFamily="34" charset="0"/>
              </a:rPr>
              <a:t>Scenarie:</a:t>
            </a:r>
          </a:p>
          <a:p>
            <a:pPr lvl="0"/>
            <a:r>
              <a:rPr lang="da-DK" sz="2000" dirty="0" smtClean="0">
                <a:cs typeface="Arial" pitchFamily="34" charset="0"/>
              </a:rPr>
              <a:t>Dig og din ven er ude og få øl på en pub og en af dine venner bliver slået i ansigtet og får slået en tand ud. Hvad gør du?</a:t>
            </a:r>
          </a:p>
          <a:p>
            <a:pPr lvl="0"/>
            <a:endParaRPr lang="da-DK" sz="2000" dirty="0" smtClean="0">
              <a:cs typeface="Arial" pitchFamily="34" charset="0"/>
            </a:endParaRPr>
          </a:p>
          <a:p>
            <a:pPr lvl="0" algn="ctr"/>
            <a:r>
              <a:rPr lang="da-DK" sz="2000" dirty="0" smtClean="0">
                <a:cs typeface="Arial" pitchFamily="34" charset="0"/>
              </a:rPr>
              <a:t>(svaret finder du i FØHJ ABC)</a:t>
            </a:r>
          </a:p>
          <a:p>
            <a:pPr lvl="0" algn="ctr"/>
            <a:endParaRPr lang="da-DK" sz="2000" dirty="0" smtClean="0"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369802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3"/>
          <p:cNvCxnSpPr/>
          <p:nvPr/>
        </p:nvCxnSpPr>
        <p:spPr>
          <a:xfrm>
            <a:off x="107504" y="162880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7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003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a-DK" sz="3200" dirty="0" smtClean="0">
                <a:cs typeface="Arial" pitchFamily="34" charset="0"/>
              </a:rPr>
              <a:t>Elevaktivitet - s</a:t>
            </a:r>
            <a:r>
              <a:rPr lang="da-DK" sz="3200" dirty="0" smtClean="0">
                <a:latin typeface="+mj-lt"/>
                <a:cs typeface="Arial" pitchFamily="34" charset="0"/>
              </a:rPr>
              <a:t>tation 6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365797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boks 3"/>
          <p:cNvSpPr txBox="1"/>
          <p:nvPr/>
        </p:nvSpPr>
        <p:spPr>
          <a:xfrm>
            <a:off x="107504" y="1916832"/>
            <a:ext cx="8928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Udfør korrekt førstehjælp, til en person der har rørt en bjørneklo – ved at følge de 3 hovedpunkter og ABC-princippet.</a:t>
            </a:r>
          </a:p>
          <a:p>
            <a:endParaRPr lang="da-DK" sz="2000" dirty="0" smtClean="0"/>
          </a:p>
          <a:p>
            <a:r>
              <a:rPr lang="da-DK" sz="2000" dirty="0" smtClean="0"/>
              <a:t>Scenarie:</a:t>
            </a:r>
          </a:p>
          <a:p>
            <a:r>
              <a:rPr lang="da-DK" sz="2000" dirty="0" smtClean="0"/>
              <a:t>Under en vandretur, kommer din ven til at knække en bjørneklo. Hvad gør du?</a:t>
            </a:r>
          </a:p>
          <a:p>
            <a:endParaRPr lang="da-DK" sz="2000" dirty="0"/>
          </a:p>
          <a:p>
            <a:pPr algn="ctr"/>
            <a:r>
              <a:rPr lang="da-DK" sz="2000" dirty="0">
                <a:cs typeface="Arial" pitchFamily="34" charset="0"/>
              </a:rPr>
              <a:t>(svaret finder du i FØHJ ABC</a:t>
            </a:r>
            <a:r>
              <a:rPr lang="da-DK" sz="2000" dirty="0" smtClean="0">
                <a:cs typeface="Arial" pitchFamily="34" charset="0"/>
              </a:rPr>
              <a:t>)</a:t>
            </a:r>
            <a:endParaRPr lang="da-DK" sz="2000" dirty="0">
              <a:cs typeface="Arial" pitchFamily="34" charset="0"/>
            </a:endParaRPr>
          </a:p>
        </p:txBody>
      </p:sp>
      <p:cxnSp>
        <p:nvCxnSpPr>
          <p:cNvPr id="6" name="Straight Connector 13"/>
          <p:cNvCxnSpPr/>
          <p:nvPr/>
        </p:nvCxnSpPr>
        <p:spPr>
          <a:xfrm>
            <a:off x="107504" y="162880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43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003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a-DK" sz="3200" dirty="0" smtClean="0">
                <a:cs typeface="Arial" pitchFamily="34" charset="0"/>
              </a:rPr>
              <a:t>Elevaktivitet - s</a:t>
            </a:r>
            <a:r>
              <a:rPr lang="da-DK" sz="3200" dirty="0" smtClean="0">
                <a:latin typeface="+mj-lt"/>
                <a:cs typeface="Arial" pitchFamily="34" charset="0"/>
              </a:rPr>
              <a:t>tation 7</a:t>
            </a:r>
          </a:p>
        </p:txBody>
      </p:sp>
      <p:sp>
        <p:nvSpPr>
          <p:cNvPr id="3" name="Tekstboks 2"/>
          <p:cNvSpPr txBox="1"/>
          <p:nvPr/>
        </p:nvSpPr>
        <p:spPr>
          <a:xfrm>
            <a:off x="112507" y="1916832"/>
            <a:ext cx="8928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Udfør korrekt førstehjælp, til en person der er bidt af en hugorm – ved at følge de 3 hovedpunkter og ABC-princippet.</a:t>
            </a:r>
          </a:p>
          <a:p>
            <a:endParaRPr lang="da-DK" sz="2000" dirty="0" smtClean="0"/>
          </a:p>
          <a:p>
            <a:r>
              <a:rPr lang="da-DK" sz="2000" dirty="0" smtClean="0"/>
              <a:t>Scenarie:</a:t>
            </a:r>
          </a:p>
          <a:p>
            <a:r>
              <a:rPr lang="da-DK" sz="2000" dirty="0" smtClean="0"/>
              <a:t>Du og en ven er ude at gå på den </a:t>
            </a:r>
            <a:r>
              <a:rPr lang="da-DK" sz="2000" dirty="0" err="1" smtClean="0"/>
              <a:t>jydske</a:t>
            </a:r>
            <a:r>
              <a:rPr lang="da-DK" sz="2000" dirty="0" smtClean="0"/>
              <a:t> hede, da din ven kommer til at træde på en hugorm og bliver bidt. Hvad gør du?</a:t>
            </a:r>
          </a:p>
          <a:p>
            <a:endParaRPr lang="da-DK" sz="2000" dirty="0"/>
          </a:p>
          <a:p>
            <a:pPr algn="ctr"/>
            <a:r>
              <a:rPr lang="da-DK" sz="2000" dirty="0">
                <a:cs typeface="Arial" pitchFamily="34" charset="0"/>
              </a:rPr>
              <a:t>(svaret finder du i FØHJ ABC</a:t>
            </a:r>
            <a:r>
              <a:rPr lang="da-DK" sz="2000" dirty="0" smtClean="0">
                <a:cs typeface="Arial" pitchFamily="34" charset="0"/>
              </a:rPr>
              <a:t>)</a:t>
            </a:r>
            <a:endParaRPr lang="da-DK" sz="2000" dirty="0"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4147"/>
            <a:ext cx="3672408" cy="131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3"/>
          <p:cNvCxnSpPr/>
          <p:nvPr/>
        </p:nvCxnSpPr>
        <p:spPr>
          <a:xfrm>
            <a:off x="107504" y="162880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6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003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a-DK" sz="3200" dirty="0" smtClean="0">
                <a:cs typeface="Arial" pitchFamily="34" charset="0"/>
              </a:rPr>
              <a:t>Elevaktivitet - s</a:t>
            </a:r>
            <a:r>
              <a:rPr lang="da-DK" sz="3200" dirty="0" smtClean="0">
                <a:latin typeface="+mj-lt"/>
                <a:cs typeface="Arial" pitchFamily="34" charset="0"/>
              </a:rPr>
              <a:t>tation 8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36724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107504" y="1916832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 smtClean="0"/>
              <a:t>Udfør korrekt førstehjælp, til en person der er blevet ramt af fangetrådene fra en brandmand – ved at følge de 3 hovedpunkter og ABC-princippet</a:t>
            </a:r>
          </a:p>
          <a:p>
            <a:endParaRPr lang="da-DK" sz="2000" dirty="0"/>
          </a:p>
          <a:p>
            <a:r>
              <a:rPr lang="da-DK" sz="2000" dirty="0"/>
              <a:t>Scenarie:</a:t>
            </a:r>
          </a:p>
          <a:p>
            <a:r>
              <a:rPr lang="da-DK" sz="2000" dirty="0"/>
              <a:t>Du og en ven er ved stranden og bade, da din ven bliver ramt af fangetrådene fra en brandmand. Hvad gør du?</a:t>
            </a:r>
          </a:p>
          <a:p>
            <a:endParaRPr lang="da-DK" sz="2000" dirty="0" smtClean="0"/>
          </a:p>
          <a:p>
            <a:pPr algn="ctr"/>
            <a:r>
              <a:rPr lang="da-DK" sz="2000" dirty="0">
                <a:cs typeface="Arial" pitchFamily="34" charset="0"/>
              </a:rPr>
              <a:t>(svaret finder du i FØHJ ABC</a:t>
            </a:r>
            <a:r>
              <a:rPr lang="da-DK" sz="2000" dirty="0" smtClean="0">
                <a:cs typeface="Arial" pitchFamily="34" charset="0"/>
              </a:rPr>
              <a:t>)</a:t>
            </a:r>
            <a:endParaRPr lang="da-DK" sz="2000" dirty="0">
              <a:cs typeface="Arial" pitchFamily="34" charset="0"/>
            </a:endParaRPr>
          </a:p>
        </p:txBody>
      </p:sp>
      <p:cxnSp>
        <p:nvCxnSpPr>
          <p:cNvPr id="7" name="Straight Connector 13"/>
          <p:cNvCxnSpPr/>
          <p:nvPr/>
        </p:nvCxnSpPr>
        <p:spPr>
          <a:xfrm>
            <a:off x="107504" y="162880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5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3"/>
          <p:cNvSpPr txBox="1">
            <a:spLocks/>
          </p:cNvSpPr>
          <p:nvPr/>
        </p:nvSpPr>
        <p:spPr>
          <a:xfrm>
            <a:off x="107504" y="836712"/>
            <a:ext cx="8928992" cy="57606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FORSVARETS FØRSTEHJÆLPSUDDANNELSE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3000" noProof="0" dirty="0" smtClean="0">
                <a:latin typeface="+mj-lt"/>
                <a:cs typeface="Arial" pitchFamily="34" charset="0"/>
              </a:rPr>
              <a:t>I sidste lektion</a:t>
            </a:r>
            <a:r>
              <a:rPr kumimoji="0" lang="da-DK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da-DK" sz="3000" dirty="0" smtClean="0">
                <a:latin typeface="+mj-lt"/>
                <a:cs typeface="Arial" pitchFamily="34" charset="0"/>
              </a:rPr>
              <a:t>Lektion 8, Førstehjælp ved skader i forbindelse med temperaturpåvirkninger</a:t>
            </a:r>
            <a:endParaRPr kumimoji="0" lang="da-DK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a-DK" sz="3000" dirty="0" smtClean="0">
              <a:latin typeface="+mj-lt"/>
              <a:cs typeface="Arial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3000" noProof="0" dirty="0" smtClean="0">
                <a:latin typeface="+mj-lt"/>
                <a:cs typeface="Arial" pitchFamily="34" charset="0"/>
              </a:rPr>
              <a:t>I denne lektion</a:t>
            </a:r>
            <a:r>
              <a:rPr kumimoji="0" lang="da-DK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: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Lektion 9, Førstehjælp ved småskader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003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a-DK" sz="3200" dirty="0" smtClean="0">
                <a:cs typeface="Arial" pitchFamily="34" charset="0"/>
              </a:rPr>
              <a:t>Elevaktivitet - s</a:t>
            </a:r>
            <a:r>
              <a:rPr lang="da-DK" sz="3200" dirty="0" smtClean="0">
                <a:latin typeface="+mj-lt"/>
                <a:cs typeface="Arial" pitchFamily="34" charset="0"/>
              </a:rPr>
              <a:t>tation 9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3672408" cy="12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107504" y="1916832"/>
            <a:ext cx="89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 smtClean="0"/>
              <a:t>Udfør korrekt førstehjælp, til en person der er blevet stukket af en fjæsing – ved at følge de 3 hoved-punkter og ABC-princippet</a:t>
            </a:r>
          </a:p>
          <a:p>
            <a:endParaRPr lang="da-DK" sz="2000" dirty="0"/>
          </a:p>
          <a:p>
            <a:r>
              <a:rPr lang="da-DK" sz="2000" dirty="0"/>
              <a:t>Scenarie:</a:t>
            </a:r>
          </a:p>
          <a:p>
            <a:r>
              <a:rPr lang="da-DK" sz="2000" dirty="0"/>
              <a:t>Du og en ven er ude at bade ved stranden, din ven kommer til at træde på en fjæsing. Hvad gør du?</a:t>
            </a:r>
          </a:p>
          <a:p>
            <a:endParaRPr lang="da-DK" sz="2000" dirty="0" smtClean="0"/>
          </a:p>
          <a:p>
            <a:pPr algn="ctr"/>
            <a:r>
              <a:rPr lang="da-DK" sz="2000" dirty="0">
                <a:cs typeface="Arial" pitchFamily="34" charset="0"/>
              </a:rPr>
              <a:t>(svaret finder du i FØHJ ABC</a:t>
            </a:r>
            <a:r>
              <a:rPr lang="da-DK" sz="2000" dirty="0" smtClean="0">
                <a:cs typeface="Arial" pitchFamily="34" charset="0"/>
              </a:rPr>
              <a:t>)</a:t>
            </a:r>
            <a:endParaRPr lang="da-DK" sz="2000" dirty="0">
              <a:cs typeface="Arial" pitchFamily="34" charset="0"/>
            </a:endParaRPr>
          </a:p>
        </p:txBody>
      </p:sp>
      <p:cxnSp>
        <p:nvCxnSpPr>
          <p:cNvPr id="7" name="Straight Connector 13"/>
          <p:cNvCxnSpPr/>
          <p:nvPr/>
        </p:nvCxnSpPr>
        <p:spPr>
          <a:xfrm>
            <a:off x="107504" y="162880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6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003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a-DK" sz="3200" dirty="0" smtClean="0">
                <a:cs typeface="Arial" pitchFamily="34" charset="0"/>
              </a:rPr>
              <a:t>Elevaktivitet - s</a:t>
            </a:r>
            <a:r>
              <a:rPr lang="da-DK" sz="3200" dirty="0" smtClean="0">
                <a:latin typeface="+mj-lt"/>
                <a:cs typeface="Arial" pitchFamily="34" charset="0"/>
              </a:rPr>
              <a:t>tation 10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36724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121855" y="1916832"/>
            <a:ext cx="89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 smtClean="0"/>
              <a:t>Udfør korrekt førstehjælp, til en person der er blevet stukket af en bi – ved at følge de 3 hovedpunkter og ABC-princippet</a:t>
            </a:r>
          </a:p>
          <a:p>
            <a:endParaRPr lang="da-DK" sz="2000" dirty="0"/>
          </a:p>
          <a:p>
            <a:r>
              <a:rPr lang="da-DK" sz="2000" dirty="0"/>
              <a:t>Scenarie:</a:t>
            </a:r>
          </a:p>
          <a:p>
            <a:r>
              <a:rPr lang="da-DK" sz="2000" dirty="0"/>
              <a:t>Du sidder i haven og nyder solen, din kollega er på besøg og går rundt i haven. Din kollega bliver stukket af en bi. Hvad gør du?</a:t>
            </a:r>
          </a:p>
          <a:p>
            <a:endParaRPr lang="da-DK" sz="2000" dirty="0" smtClean="0"/>
          </a:p>
          <a:p>
            <a:pPr algn="ctr"/>
            <a:r>
              <a:rPr lang="da-DK" sz="2000" dirty="0">
                <a:cs typeface="Arial" pitchFamily="34" charset="0"/>
              </a:rPr>
              <a:t>(svaret finder du i FØHJ ABC</a:t>
            </a:r>
            <a:r>
              <a:rPr lang="da-DK" sz="2000" dirty="0" smtClean="0">
                <a:cs typeface="Arial" pitchFamily="34" charset="0"/>
              </a:rPr>
              <a:t>)</a:t>
            </a:r>
            <a:endParaRPr lang="da-DK" sz="2000" dirty="0">
              <a:cs typeface="Arial" pitchFamily="34" charset="0"/>
            </a:endParaRPr>
          </a:p>
        </p:txBody>
      </p:sp>
      <p:cxnSp>
        <p:nvCxnSpPr>
          <p:cNvPr id="7" name="Straight Connector 13"/>
          <p:cNvCxnSpPr/>
          <p:nvPr/>
        </p:nvCxnSpPr>
        <p:spPr>
          <a:xfrm>
            <a:off x="107504" y="162880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9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Refleksion </a:t>
            </a:r>
            <a:endParaRPr lang="da-DK" sz="3600" dirty="0" smtClean="0">
              <a:latin typeface="+mj-lt"/>
              <a:cs typeface="Arial" pitchFamily="34" charset="0"/>
            </a:endParaRPr>
          </a:p>
        </p:txBody>
      </p:sp>
      <p:cxnSp>
        <p:nvCxnSpPr>
          <p:cNvPr id="3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boks 3"/>
          <p:cNvSpPr txBox="1"/>
          <p:nvPr/>
        </p:nvSpPr>
        <p:spPr>
          <a:xfrm>
            <a:off x="107504" y="1916832"/>
            <a:ext cx="892899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Hvad </a:t>
            </a:r>
            <a: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lærte </a:t>
            </a:r>
            <a:r>
              <a:rPr kumimoji="0" lang="da-DK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I, i sidste lektion?</a:t>
            </a:r>
          </a:p>
        </p:txBody>
      </p:sp>
    </p:spTree>
    <p:extLst>
      <p:ext uri="{BB962C8B-B14F-4D97-AF65-F5344CB8AC3E}">
        <p14:creationId xmlns:p14="http://schemas.microsoft.com/office/powerpoint/2010/main" val="10299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003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da-DK" sz="3200" dirty="0" smtClean="0">
                <a:latin typeface="+mj-lt"/>
                <a:cs typeface="Arial" pitchFamily="34" charset="0"/>
              </a:rPr>
              <a:t>Ved lektionens afslutning kan deltageren: </a:t>
            </a:r>
          </a:p>
        </p:txBody>
      </p:sp>
      <p:cxnSp>
        <p:nvCxnSpPr>
          <p:cNvPr id="3" name="Straight Connector 13"/>
          <p:cNvCxnSpPr/>
          <p:nvPr/>
        </p:nvCxnSpPr>
        <p:spPr>
          <a:xfrm>
            <a:off x="107504" y="162880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ktangel 3"/>
          <p:cNvSpPr/>
          <p:nvPr/>
        </p:nvSpPr>
        <p:spPr>
          <a:xfrm>
            <a:off x="107504" y="1916832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400" dirty="0" smtClean="0">
                <a:cs typeface="Arial" pitchFamily="34" charset="0"/>
              </a:rPr>
              <a:t>Vurdere og yde den relevante førstehjælp i forbindelse med småskader. Herunder skader forårsaget af kæledyr (hunde, katte, </a:t>
            </a:r>
            <a:r>
              <a:rPr lang="da-DK" sz="2400" dirty="0" err="1" smtClean="0">
                <a:cs typeface="Arial" pitchFamily="34" charset="0"/>
              </a:rPr>
              <a:t>m.v</a:t>
            </a:r>
            <a:r>
              <a:rPr lang="da-DK" sz="2400" dirty="0" smtClean="0">
                <a:cs typeface="Arial" pitchFamily="34" charset="0"/>
              </a:rPr>
              <a:t>), planter i Danmark, </a:t>
            </a:r>
            <a:r>
              <a:rPr lang="da-DK" sz="2400" dirty="0" err="1" smtClean="0">
                <a:cs typeface="Arial" pitchFamily="34" charset="0"/>
              </a:rPr>
              <a:t>fremmed-legemer</a:t>
            </a:r>
            <a:r>
              <a:rPr lang="da-DK" sz="2400" dirty="0" smtClean="0">
                <a:cs typeface="Arial" pitchFamily="34" charset="0"/>
              </a:rPr>
              <a:t> i hud, øre, næse samt øjne, tandskader, næseblod, mindre stik og snitsår, slag, mindre sår og hudafskrabninger.</a:t>
            </a:r>
          </a:p>
        </p:txBody>
      </p:sp>
    </p:spTree>
    <p:extLst>
      <p:ext uri="{BB962C8B-B14F-4D97-AF65-F5344CB8AC3E}">
        <p14:creationId xmlns:p14="http://schemas.microsoft.com/office/powerpoint/2010/main" val="41987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94" y="1723210"/>
            <a:ext cx="4248472" cy="1613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1" y="1723210"/>
            <a:ext cx="4032448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94" y="4669903"/>
            <a:ext cx="4389288" cy="1661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7504" y="105003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Hvorfor?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675538"/>
            <a:ext cx="4032449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570" y="3091362"/>
            <a:ext cx="4104456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3091362"/>
            <a:ext cx="3672408" cy="1593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Straight Connector 13"/>
          <p:cNvCxnSpPr/>
          <p:nvPr/>
        </p:nvCxnSpPr>
        <p:spPr>
          <a:xfrm>
            <a:off x="107504" y="162880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3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124744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defRPr/>
            </a:pPr>
            <a:r>
              <a:rPr lang="da-DK" sz="3200" kern="0" dirty="0" smtClean="0">
                <a:latin typeface="+mj-lt"/>
                <a:cs typeface="Arial" pitchFamily="34" charset="0"/>
              </a:rPr>
              <a:t>Hvorledes</a:t>
            </a:r>
          </a:p>
        </p:txBody>
      </p:sp>
      <p:cxnSp>
        <p:nvCxnSpPr>
          <p:cNvPr id="3" name="Straight Connector 13"/>
          <p:cNvCxnSpPr/>
          <p:nvPr/>
        </p:nvCxnSpPr>
        <p:spPr>
          <a:xfrm flipV="1">
            <a:off x="107504" y="1709519"/>
            <a:ext cx="8928992" cy="2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boks 3"/>
          <p:cNvSpPr txBox="1"/>
          <p:nvPr/>
        </p:nvSpPr>
        <p:spPr>
          <a:xfrm>
            <a:off x="107504" y="1988840"/>
            <a:ext cx="8928992" cy="3170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342900" marR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20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Førstehjælp ved småskader forårsaget af dyr og planter</a:t>
            </a:r>
          </a:p>
          <a:p>
            <a:pPr marL="342900" marR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a-DK" sz="200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Førstehjælp ved fremmedlegemer i hud, ører, næse</a:t>
            </a:r>
            <a:r>
              <a:rPr kumimoji="0" lang="da-DK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og øjne</a:t>
            </a:r>
          </a:p>
          <a:p>
            <a:pPr marL="342900" marR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sz="2000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Førstehjælp ved tandskader</a:t>
            </a:r>
          </a:p>
          <a:p>
            <a:pPr marL="342900" marR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sz="2000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Førstehjælp ved næseblod</a:t>
            </a:r>
          </a:p>
          <a:p>
            <a:pPr marL="342900" marR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sz="2000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Førstehjælp ved mindre stik- og snitsår, slag, mindre sår og hudafskrabninger</a:t>
            </a:r>
            <a:endParaRPr kumimoji="0" lang="da-DK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107504" y="5981218"/>
            <a:ext cx="8928992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Varighed 90 minutter</a:t>
            </a:r>
          </a:p>
        </p:txBody>
      </p:sp>
    </p:spTree>
    <p:extLst>
      <p:ext uri="{BB962C8B-B14F-4D97-AF65-F5344CB8AC3E}">
        <p14:creationId xmlns:p14="http://schemas.microsoft.com/office/powerpoint/2010/main" val="2049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0032"/>
            <a:ext cx="857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Refleksion</a:t>
            </a:r>
            <a:endParaRPr lang="en-US" sz="3000" dirty="0">
              <a:latin typeface="+mj-lt"/>
              <a:cs typeface="Arial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07504" y="1916832"/>
            <a:ext cx="89289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Hvad gør vi ved en udslået tand?</a:t>
            </a:r>
          </a:p>
          <a:p>
            <a:pPr>
              <a:lnSpc>
                <a:spcPct val="150000"/>
              </a:lnSpc>
            </a:pPr>
            <a:endParaRPr lang="da-DK" sz="2000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Hvorfor er en stivkrampe vaccination vigtig hvis man bliver bidt?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da-DK" sz="2000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Hvad gør vi, hvis vi ikke kan fjerne synlige fremmedlegemer?</a:t>
            </a:r>
          </a:p>
          <a:p>
            <a:pPr>
              <a:lnSpc>
                <a:spcPct val="150000"/>
              </a:lnSpc>
            </a:pPr>
            <a:endParaRPr lang="da-DK" sz="2000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Hvordan fjerner vi en skovflåt?</a:t>
            </a:r>
            <a:endParaRPr lang="da-DK" sz="2000" dirty="0">
              <a:cs typeface="Arial" pitchFamily="34" charset="0"/>
            </a:endParaRP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2880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5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"/>
          <p:cNvCxnSpPr/>
          <p:nvPr/>
        </p:nvCxnSpPr>
        <p:spPr>
          <a:xfrm>
            <a:off x="107504" y="162880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boks 2"/>
          <p:cNvSpPr txBox="1"/>
          <p:nvPr/>
        </p:nvSpPr>
        <p:spPr>
          <a:xfrm>
            <a:off x="107504" y="2556192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7200" dirty="0" smtClean="0"/>
              <a:t>Spørgsmål?</a:t>
            </a:r>
            <a:endParaRPr lang="da-DK" sz="7200" dirty="0"/>
          </a:p>
        </p:txBody>
      </p:sp>
    </p:spTree>
    <p:extLst>
      <p:ext uri="{BB962C8B-B14F-4D97-AF65-F5344CB8AC3E}">
        <p14:creationId xmlns:p14="http://schemas.microsoft.com/office/powerpoint/2010/main" val="30905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179512" y="2132856"/>
            <a:ext cx="8784976" cy="15696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Efterfølgende</a:t>
            </a:r>
            <a:r>
              <a:rPr kumimoji="0" lang="da-DK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slides kan tilføjes yderligere til eksisterende PP, eller er forslag til elevaktiviteter</a:t>
            </a:r>
            <a:endParaRPr kumimoji="0" lang="da-DK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86302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boks 4"/>
          <p:cNvSpPr txBox="1"/>
          <p:nvPr/>
        </p:nvSpPr>
        <p:spPr>
          <a:xfrm>
            <a:off x="107504" y="1101527"/>
            <a:ext cx="8928992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Ekstra materiale</a:t>
            </a:r>
          </a:p>
        </p:txBody>
      </p:sp>
    </p:spTree>
    <p:extLst>
      <p:ext uri="{BB962C8B-B14F-4D97-AF65-F5344CB8AC3E}">
        <p14:creationId xmlns:p14="http://schemas.microsoft.com/office/powerpoint/2010/main" val="21227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S skabelon 2019 JAN 3.1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1" i="0" u="none" strike="noStrike" kern="1200" cap="none" spc="0" normalizeH="0" baseline="0" noProof="0" smtClean="0">
            <a:ln>
              <a:noFill/>
            </a:ln>
            <a:solidFill>
              <a:schemeClr val="tx1">
                <a:tint val="75000"/>
              </a:schemeClr>
            </a:solidFill>
            <a:effectLst/>
            <a:uLnTx/>
            <a:uFillTx/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50E1E2EB395F4C9BE7983E4F25BFBC" ma:contentTypeVersion="3" ma:contentTypeDescription="Opret et nyt dokument." ma:contentTypeScope="" ma:versionID="e123889214934cc8ee5ed829c4506c6d">
  <xsd:schema xmlns:xsd="http://www.w3.org/2001/XMLSchema" xmlns:xs="http://www.w3.org/2001/XMLSchema" xmlns:p="http://schemas.microsoft.com/office/2006/metadata/properties" xmlns:ns2="a7fa38db-ac79-4835-995b-7412ba5e6ded" targetNamespace="http://schemas.microsoft.com/office/2006/metadata/properties" ma:root="true" ma:fieldsID="009de92316fe1085ed5e8c1bf9ca0cd3" ns2:_="">
    <xsd:import namespace="a7fa38db-ac79-4835-995b-7412ba5e6ded"/>
    <xsd:element name="properties">
      <xsd:complexType>
        <xsd:sequence>
          <xsd:element name="documentManagement">
            <xsd:complexType>
              <xsd:all>
                <xsd:element ref="ns2:Emne" minOccurs="0"/>
                <xsd:element ref="ns2:Fil_x0020_type" minOccurs="0"/>
                <xsd:element ref="ns2:E_x002d_bevis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a38db-ac79-4835-995b-7412ba5e6ded" elementFormDefault="qualified">
    <xsd:import namespace="http://schemas.microsoft.com/office/2006/documentManagement/types"/>
    <xsd:import namespace="http://schemas.microsoft.com/office/infopath/2007/PartnerControls"/>
    <xsd:element name="Emne" ma:index="2" nillable="true" ma:displayName="Emne" ma:description="Angiv venligst et emne for dokumentet" ma:format="Dropdown" ma:internalName="Emne">
      <xsd:simpleType>
        <xsd:restriction base="dms:Choice">
          <xsd:enumeration value="E- beviser"/>
          <xsd:enumeration value="Instruktørsamling"/>
          <xsd:enumeration value="AED Vejledninger"/>
          <xsd:enumeration value="Færdselsdrelateret førstehjælp"/>
          <xsd:enumeration value="Guidelines"/>
          <xsd:enumeration value="Handouts"/>
          <xsd:enumeration value="Godkendte Mærkeprøver"/>
          <xsd:enumeration value="Læringsplaner, uddannelsesbeskrivelser  og bestemmelser.Publikationer"/>
          <xsd:enumeration value="Ny grundlæggende Førstehjælp FSU-165 og FSU-167"/>
          <xsd:enumeration value="Ny grundlæggende Førstehjælp FSU-166"/>
          <xsd:enumeration value="Film til FSU-165, 166 og 167"/>
          <xsd:enumeration value="Skill station til FSU-165, 166 og 167"/>
          <xsd:enumeration value="Power Point til FSU-165 28 timer"/>
        </xsd:restriction>
      </xsd:simpleType>
    </xsd:element>
    <xsd:element name="Fil_x0020_type" ma:index="3" nillable="true" ma:displayName="Fil type" ma:internalName="Fil_x0020_type">
      <xsd:simpleType>
        <xsd:restriction base="dms:Note">
          <xsd:maxLength value="255"/>
        </xsd:restriction>
      </xsd:simpleType>
    </xsd:element>
    <xsd:element name="E_x002d_beviser" ma:index="4" nillable="true" ma:displayName="E-beviser" ma:internalName="E_x002d_bevis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ne xmlns="a7fa38db-ac79-4835-995b-7412ba5e6ded" xsi:nil="true"/>
    <Fil_x0020_type xmlns="a7fa38db-ac79-4835-995b-7412ba5e6ded" xsi:nil="true"/>
    <E_x002d_beviser xmlns="a7fa38db-ac79-4835-995b-7412ba5e6ded" xsi:nil="true"/>
  </documentManagement>
</p:properties>
</file>

<file path=customXml/itemProps1.xml><?xml version="1.0" encoding="utf-8"?>
<ds:datastoreItem xmlns:ds="http://schemas.openxmlformats.org/officeDocument/2006/customXml" ds:itemID="{ACF73038-DEFB-42D7-8F3D-74B3D348107F}"/>
</file>

<file path=customXml/itemProps2.xml><?xml version="1.0" encoding="utf-8"?>
<ds:datastoreItem xmlns:ds="http://schemas.openxmlformats.org/officeDocument/2006/customXml" ds:itemID="{74EC26B1-EF67-4821-B0CB-57AC8F744282}"/>
</file>

<file path=customXml/itemProps3.xml><?xml version="1.0" encoding="utf-8"?>
<ds:datastoreItem xmlns:ds="http://schemas.openxmlformats.org/officeDocument/2006/customXml" ds:itemID="{C9AFD724-0EF1-40CC-97A6-6188E92B44B9}"/>
</file>

<file path=docProps/app.xml><?xml version="1.0" encoding="utf-8"?>
<Properties xmlns="http://schemas.openxmlformats.org/officeDocument/2006/extended-properties" xmlns:vt="http://schemas.openxmlformats.org/officeDocument/2006/docPropsVTypes">
  <Template>CSS skabelon 2019 JAN 3.1</Template>
  <TotalTime>124</TotalTime>
  <Words>1046</Words>
  <Application>Microsoft Office PowerPoint</Application>
  <PresentationFormat>Skærmshow (4:3)</PresentationFormat>
  <Paragraphs>143</Paragraphs>
  <Slides>21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CSS skabelon 2019 JAN 3.1</vt:lpstr>
      <vt:lpstr>FORSVARETS SANITETSKOMMANDO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Forsvaret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Diasmaster</dc:title>
  <dc:creator>FSK-CS-UDD04 Kofoed, Lars Thesbjerg</dc:creator>
  <cp:lastModifiedBy>FSK-CS-SSU08 Mouritzen, René Markov</cp:lastModifiedBy>
  <cp:revision>24</cp:revision>
  <dcterms:created xsi:type="dcterms:W3CDTF">2020-08-11T05:12:10Z</dcterms:created>
  <dcterms:modified xsi:type="dcterms:W3CDTF">2022-09-02T09:03:18Z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1b722103-78d9-4570-9c52-43dac4bc84f1</vt:lpwstr>
  </property>
  <property fmtid="{D5CDD505-2E9C-101B-9397-08002B2CF9AE}" pid="3" name="OriginatingUser">
    <vt:lpwstr>FSK-CS-UDD04</vt:lpwstr>
  </property>
  <property fmtid="{D5CDD505-2E9C-101B-9397-08002B2CF9AE}" pid="4" name="Klassifikation">
    <vt:lpwstr>IKKE KLASSIFICERET</vt:lpwstr>
  </property>
  <property fmtid="{D5CDD505-2E9C-101B-9397-08002B2CF9AE}" pid="5" name="Maerkning">
    <vt:lpwstr/>
  </property>
  <property fmtid="{D5CDD505-2E9C-101B-9397-08002B2CF9AE}" pid="6" name="ContentTypeId">
    <vt:lpwstr>0x010100A650E1E2EB395F4C9BE7983E4F25BFBC</vt:lpwstr>
  </property>
</Properties>
</file>