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3" r:id="rId6"/>
    <p:sldId id="262" r:id="rId7"/>
    <p:sldId id="260" r:id="rId8"/>
    <p:sldId id="264" r:id="rId9"/>
    <p:sldId id="259" r:id="rId10"/>
    <p:sldId id="267" r:id="rId11"/>
    <p:sldId id="266" r:id="rId12"/>
    <p:sldId id="265" r:id="rId13"/>
    <p:sldId id="268" r:id="rId14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97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63A0-1AEB-4491-8B39-175AE5548FD1}" type="datetimeFigureOut">
              <a:rPr lang="da-DK" smtClean="0"/>
              <a:pPr/>
              <a:t>02-09-2022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3265-5E78-4245-8423-A337F3B3D4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66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l="14845" t="9014" r="28515" b="26824"/>
          <a:stretch/>
        </p:blipFill>
        <p:spPr bwMode="auto">
          <a:xfrm>
            <a:off x="5724128" y="61401"/>
            <a:ext cx="3419872" cy="53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 userDrawn="1"/>
        </p:nvSpPr>
        <p:spPr>
          <a:xfrm>
            <a:off x="179512" y="5439425"/>
            <a:ext cx="8784976" cy="77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107504" y="3789040"/>
            <a:ext cx="8928992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 smtClean="0"/>
              <a:t>FORSVARETS SANITETSKOMMANDO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3268"/>
            <a:ext cx="654531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219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Billede 6" descr="FSV_Roed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04" y="164711"/>
            <a:ext cx="2244840" cy="81601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5400000" flipV="1">
            <a:off x="7782858" y="6405214"/>
            <a:ext cx="4234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7"/>
          <p:cNvSpPr txBox="1">
            <a:spLocks/>
          </p:cNvSpPr>
          <p:nvPr/>
        </p:nvSpPr>
        <p:spPr>
          <a:xfrm>
            <a:off x="8381157" y="6295488"/>
            <a:ext cx="47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9EEFC-B8BD-477E-B432-0716BD0C6F96}" type="slidenum">
              <a:rPr kumimoji="0" lang="da-DK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9" t="30656" b="15677"/>
          <a:stretch/>
        </p:blipFill>
        <p:spPr bwMode="auto">
          <a:xfrm>
            <a:off x="8036837" y="6131043"/>
            <a:ext cx="377163" cy="5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5436031" y="6224133"/>
            <a:ext cx="255396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kern="1200" baseline="0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Center for Sundheds- og Sanitetsuddannelser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b="1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107496" y="4429561"/>
            <a:ext cx="8928992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 – Lektion 6</a:t>
            </a:r>
            <a:endParaRPr lang="da-DK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 TIL SYGDOMME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44896" y="11015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Verdana "/>
                <a:cs typeface="Arial" pitchFamily="34" charset="0"/>
              </a:rPr>
              <a:t>STROKE (Blødning/ blodprop i hjernen)</a:t>
            </a:r>
            <a:endParaRPr lang="en-US" sz="3000" dirty="0">
              <a:latin typeface="Verdana 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76200" y="2128788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12.000 danskere om året (ca. 33 personer pr. dag)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85% blodprop i hjernen og 15% hjerneblødning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70% 65 år+, omtrent lige hyppigt ved mænd og kvinder</a:t>
            </a:r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76200" y="1117941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Verdana "/>
                <a:cs typeface="Arial" pitchFamily="34" charset="0"/>
              </a:rPr>
              <a:t>STROKE (Blødning/ blodprop i hjernen)</a:t>
            </a:r>
            <a:endParaRPr lang="en-US" sz="3000" dirty="0">
              <a:latin typeface="Verdana 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7271" y="2132856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Symptomer: </a:t>
            </a:r>
          </a:p>
          <a:p>
            <a:r>
              <a:rPr lang="da-D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Halvsidige</a:t>
            </a: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lammelser, manglende kontrol over en arm eller ben, sprogforstyrrelser, delvist tab af synet eller svimmelhed og koordinationsproblemer.</a:t>
            </a:r>
          </a:p>
          <a:p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0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tre S´R</a:t>
            </a:r>
          </a:p>
          <a:p>
            <a:r>
              <a:rPr lang="da-D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træk – hænger den ene arm</a:t>
            </a:r>
          </a:p>
          <a:p>
            <a:r>
              <a:rPr lang="da-D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nak – hænger ordene ikke sammen</a:t>
            </a:r>
          </a:p>
          <a:p>
            <a:r>
              <a:rPr lang="da-D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 – hænger den ene side af ansigtet</a:t>
            </a:r>
          </a:p>
          <a:p>
            <a:r>
              <a:rPr lang="da-DK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 1-1-2 straks ved ovenstående symptomer</a:t>
            </a:r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76200" y="11015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Verdana "/>
                <a:cs typeface="Arial" pitchFamily="34" charset="0"/>
              </a:rPr>
              <a:t>STROKE (Blødning/ blodprop i hjernen)</a:t>
            </a:r>
            <a:endParaRPr lang="en-US" sz="3000" dirty="0">
              <a:latin typeface="Verdana 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84088" y="2132856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Behandling:</a:t>
            </a:r>
          </a:p>
          <a:p>
            <a:endParaRPr lang="da-D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 sættes i gang inden for 4½ time efter symptomerne er opstået.</a:t>
            </a:r>
          </a:p>
          <a:p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Trombolyse</a:t>
            </a: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der opløser blodpropper medicinsk</a:t>
            </a:r>
          </a:p>
          <a:p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Tromboktomi</a:t>
            </a:r>
            <a:r>
              <a:rPr lang="da-D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kirurgisk indgreb der skaber fri passage</a:t>
            </a:r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76199" y="11015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Verdana "/>
                <a:cs typeface="Arial" pitchFamily="34" charset="0"/>
              </a:rPr>
              <a:t>STROKE (Blødning/ blodprop i hjernen)</a:t>
            </a:r>
            <a:endParaRPr lang="en-US" sz="3000" dirty="0">
              <a:latin typeface="Verdana 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07504" y="2564904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Video: STRÆK – SNAK – SMIL kampagnen</a:t>
            </a:r>
          </a:p>
          <a:p>
            <a:pPr algn="ctr"/>
            <a:endParaRPr lang="da-DK" sz="2000" dirty="0"/>
          </a:p>
          <a:p>
            <a:pPr algn="ctr"/>
            <a:r>
              <a:rPr lang="da-DK" sz="2000" dirty="0" smtClean="0"/>
              <a:t>Redhjernen.dk</a:t>
            </a:r>
          </a:p>
        </p:txBody>
      </p:sp>
    </p:spTree>
    <p:extLst>
      <p:ext uri="{BB962C8B-B14F-4D97-AF65-F5344CB8AC3E}">
        <p14:creationId xmlns:p14="http://schemas.microsoft.com/office/powerpoint/2010/main" val="7334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07504" y="1181100"/>
            <a:ext cx="89289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 smtClean="0">
                <a:latin typeface="+mj-lt"/>
                <a:cs typeface="Arial" pitchFamily="34" charset="0"/>
              </a:rPr>
              <a:t>FORSVARETS FØRSTEHJÆLPSUDDANNELSE</a:t>
            </a:r>
          </a:p>
          <a:p>
            <a:pPr algn="ctr"/>
            <a:endParaRPr lang="da-DK" sz="3200" dirty="0" smtClean="0">
              <a:latin typeface="+mj-lt"/>
              <a:cs typeface="Arial" pitchFamily="34" charset="0"/>
            </a:endParaRPr>
          </a:p>
          <a:p>
            <a:pPr algn="ctr"/>
            <a:r>
              <a:rPr lang="da-DK" sz="3000" dirty="0" smtClean="0">
                <a:latin typeface="+mj-lt"/>
                <a:cs typeface="Arial" pitchFamily="34" charset="0"/>
              </a:rPr>
              <a:t>I sidste lektion:</a:t>
            </a:r>
          </a:p>
          <a:p>
            <a:pPr algn="ctr"/>
            <a:r>
              <a:rPr lang="da-DK" sz="3000" dirty="0" smtClean="0">
                <a:latin typeface="+mj-lt"/>
                <a:cs typeface="Arial" pitchFamily="34" charset="0"/>
              </a:rPr>
              <a:t>Lektion 5, Førstehjælp til skader på bevægeapparatet inkl. hovedskader</a:t>
            </a:r>
          </a:p>
          <a:p>
            <a:pPr algn="ctr"/>
            <a:endParaRPr lang="da-DK" sz="3000" dirty="0" smtClean="0">
              <a:latin typeface="+mj-lt"/>
              <a:cs typeface="Arial" pitchFamily="34" charset="0"/>
            </a:endParaRPr>
          </a:p>
          <a:p>
            <a:pPr algn="ctr"/>
            <a:r>
              <a:rPr lang="da-DK" sz="3000" dirty="0" smtClean="0">
                <a:latin typeface="+mj-lt"/>
                <a:cs typeface="Arial" pitchFamily="34" charset="0"/>
              </a:rPr>
              <a:t>I denne lektion:</a:t>
            </a:r>
          </a:p>
          <a:p>
            <a:pPr algn="ctr"/>
            <a:r>
              <a:rPr lang="da-DK" sz="3000" dirty="0" smtClean="0">
                <a:latin typeface="+mj-lt"/>
                <a:cs typeface="Arial" pitchFamily="34" charset="0"/>
              </a:rPr>
              <a:t>Lektion 6, Førstehjælp til sygdomme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5496" y="112474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Ved lektionens afslutning kan: 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107504" y="2125305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+mj-lt"/>
                <a:cs typeface="Arial" pitchFamily="34" charset="0"/>
              </a:rPr>
              <a:t>Deltageren handle hensigtsmæssigt ved akut opståede situationer i forbindelse med sygdom og kan vurdere og yde den relevante førstehjælp i kritiske eller livstruende sygdomssituationer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71500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8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160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Hvorfor?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58" y="2132252"/>
            <a:ext cx="2446007" cy="325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816" y="2132856"/>
            <a:ext cx="3571617" cy="325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9465" y="2132856"/>
            <a:ext cx="3821773" cy="325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Hvorledes</a:t>
            </a:r>
          </a:p>
        </p:txBody>
      </p:sp>
      <p:sp>
        <p:nvSpPr>
          <p:cNvPr id="3" name="Titel 6"/>
          <p:cNvSpPr txBox="1">
            <a:spLocks/>
          </p:cNvSpPr>
          <p:nvPr/>
        </p:nvSpPr>
        <p:spPr>
          <a:xfrm>
            <a:off x="251520" y="2130425"/>
            <a:ext cx="8640960" cy="650503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02568" y="2132856"/>
            <a:ext cx="89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ysClr val="windowText" lastClr="000000"/>
                </a:solidFill>
                <a:cs typeface="Arial" pitchFamily="34" charset="0"/>
              </a:rPr>
              <a:t>Sygdomme der påvirker centralnervesystemet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ysClr val="windowText" lastClr="000000"/>
                </a:solidFill>
                <a:cs typeface="Arial" pitchFamily="34" charset="0"/>
              </a:rPr>
              <a:t>Sygdomme der påvirker åndedrætssystemet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ysClr val="windowText" lastClr="000000"/>
                </a:solidFill>
                <a:cs typeface="Arial" pitchFamily="34" charset="0"/>
              </a:rPr>
              <a:t>Sygdomme der påvirker kredsløbssystemet</a:t>
            </a:r>
            <a:endParaRPr lang="da-DK" sz="2000" dirty="0" smtClean="0"/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114311" y="6021288"/>
            <a:ext cx="8933928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Varighed 90 minutter</a:t>
            </a:r>
          </a:p>
        </p:txBody>
      </p:sp>
    </p:spTree>
    <p:extLst>
      <p:ext uri="{BB962C8B-B14F-4D97-AF65-F5344CB8AC3E}">
        <p14:creationId xmlns:p14="http://schemas.microsoft.com/office/powerpoint/2010/main" val="5664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Sygdomme</a:t>
            </a:r>
            <a:r>
              <a:rPr lang="en-US" sz="3200" dirty="0" smtClean="0">
                <a:latin typeface="+mj-lt"/>
                <a:cs typeface="Arial" pitchFamily="34" charset="0"/>
              </a:rPr>
              <a:t>: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3" name="Pladsholder til indhold 6"/>
          <p:cNvSpPr>
            <a:spLocks noGrp="1"/>
          </p:cNvSpPr>
          <p:nvPr>
            <p:ph idx="4294967295"/>
          </p:nvPr>
        </p:nvSpPr>
        <p:spPr>
          <a:xfrm>
            <a:off x="107504" y="2132856"/>
            <a:ext cx="8928992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 dirty="0" err="1" smtClean="0">
                <a:latin typeface="+mj-lt"/>
                <a:cs typeface="Arial" pitchFamily="34" charset="0"/>
              </a:rPr>
              <a:t>Stroke</a:t>
            </a:r>
            <a:endParaRPr lang="da-DK" sz="2000" dirty="0" smtClean="0">
              <a:latin typeface="+mj-lt"/>
              <a:cs typeface="Arial" pitchFamily="34" charset="0"/>
            </a:endParaRPr>
          </a:p>
          <a:p>
            <a:r>
              <a:rPr lang="da-DK" sz="2000" dirty="0" smtClean="0">
                <a:latin typeface="+mj-lt"/>
                <a:cs typeface="Arial" pitchFamily="34" charset="0"/>
              </a:rPr>
              <a:t>Epilepsi og feberkramper 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Diabetes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Astma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Kronisk bronkitis/KOL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Falsk strubehoste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Allergiske reaktioner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Blodprop i hjertet/ hjertekrampe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Akutte smerter i maveregionen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boks 2"/>
          <p:cNvSpPr txBox="1"/>
          <p:nvPr/>
        </p:nvSpPr>
        <p:spPr>
          <a:xfrm>
            <a:off x="107504" y="2852936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dirty="0" smtClean="0"/>
              <a:t>Spørgsmål?</a:t>
            </a:r>
            <a:endParaRPr lang="da-DK" sz="6600" dirty="0"/>
          </a:p>
        </p:txBody>
      </p:sp>
    </p:spTree>
    <p:extLst>
      <p:ext uri="{BB962C8B-B14F-4D97-AF65-F5344CB8AC3E}">
        <p14:creationId xmlns:p14="http://schemas.microsoft.com/office/powerpoint/2010/main" val="42614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79512" y="2132856"/>
            <a:ext cx="8784976" cy="20621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Efterfølgende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slides er forslag til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da-DK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levaktiviteter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eller slides med lidt om </a:t>
            </a:r>
            <a:r>
              <a:rPr kumimoji="0" lang="da-DK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stroke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man kan tilfører eksisterende PP</a:t>
            </a: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07504" y="1101527"/>
            <a:ext cx="3566168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Ekstra materiale</a:t>
            </a:r>
          </a:p>
        </p:txBody>
      </p:sp>
    </p:spTree>
    <p:extLst>
      <p:ext uri="{BB962C8B-B14F-4D97-AF65-F5344CB8AC3E}">
        <p14:creationId xmlns:p14="http://schemas.microsoft.com/office/powerpoint/2010/main" val="13838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Forslag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r>
              <a:rPr lang="en-US" sz="3200" dirty="0" err="1" smtClean="0">
                <a:latin typeface="+mj-lt"/>
                <a:cs typeface="Arial" pitchFamily="34" charset="0"/>
              </a:rPr>
              <a:t>til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r>
              <a:rPr lang="en-US" sz="3200" dirty="0" err="1" smtClean="0">
                <a:latin typeface="+mj-lt"/>
                <a:cs typeface="Arial" pitchFamily="34" charset="0"/>
              </a:rPr>
              <a:t>elevaktivitet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3" name="Pladsholder til indhold 9"/>
          <p:cNvSpPr>
            <a:spLocks noGrp="1"/>
          </p:cNvSpPr>
          <p:nvPr>
            <p:ph idx="4294967295"/>
          </p:nvPr>
        </p:nvSpPr>
        <p:spPr>
          <a:xfrm>
            <a:off x="107504" y="2132856"/>
            <a:ext cx="892899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Gå sammen i grupper, brug FØHJ ABC bogen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Udarbejd en planche med følgende indhold:  </a:t>
            </a:r>
          </a:p>
          <a:p>
            <a:pPr lvl="1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Hvilket system påvirkes (central, åndedræt eller kredsløbet)</a:t>
            </a:r>
          </a:p>
          <a:p>
            <a:pPr lvl="1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Kort beskrivelse af sygdommen evt. egne erfaringer</a:t>
            </a:r>
          </a:p>
          <a:p>
            <a:pPr lvl="1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Symptomer</a:t>
            </a:r>
          </a:p>
          <a:p>
            <a:pPr marL="457200" lvl="1" indent="0">
              <a:buNone/>
            </a:pPr>
            <a:endParaRPr lang="da-DK" sz="2000" dirty="0">
              <a:latin typeface="+mj-lt"/>
              <a:cs typeface="Arial" pitchFamily="34" charset="0"/>
            </a:endParaRPr>
          </a:p>
          <a:p>
            <a:pPr marL="57150" indent="0"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Lav et scenarie om jeres tildelte sygdom. En fra gruppen er den sygdomsramte og en er førstehjælper. Førstehjælperen skal yde den nødvendige førstehjælp. Brug eventuelt bogen til hjælp.</a:t>
            </a:r>
          </a:p>
          <a:p>
            <a:pPr>
              <a:buNone/>
            </a:pPr>
            <a:r>
              <a:rPr lang="da-DK" sz="2000" b="1" i="1" dirty="0" smtClean="0">
                <a:latin typeface="+mj-lt"/>
                <a:cs typeface="Arial" pitchFamily="34" charset="0"/>
              </a:rPr>
              <a:t>Tid til opgaven 20 min.</a:t>
            </a:r>
          </a:p>
          <a:p>
            <a:pPr>
              <a:buNone/>
            </a:pPr>
            <a:r>
              <a:rPr lang="da-DK" sz="2000" b="1" i="1" dirty="0" smtClean="0">
                <a:latin typeface="+mj-lt"/>
                <a:cs typeface="Arial" pitchFamily="34" charset="0"/>
              </a:rPr>
              <a:t>Fremlæggelse for klassen (10 min.). 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4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 skabelon 2019 JAN 3.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50E1E2EB395F4C9BE7983E4F25BFBC" ma:contentTypeVersion="3" ma:contentTypeDescription="Opret et nyt dokument." ma:contentTypeScope="" ma:versionID="e123889214934cc8ee5ed829c4506c6d">
  <xsd:schema xmlns:xsd="http://www.w3.org/2001/XMLSchema" xmlns:xs="http://www.w3.org/2001/XMLSchema" xmlns:p="http://schemas.microsoft.com/office/2006/metadata/properties" xmlns:ns2="a7fa38db-ac79-4835-995b-7412ba5e6ded" targetNamespace="http://schemas.microsoft.com/office/2006/metadata/properties" ma:root="true" ma:fieldsID="009de92316fe1085ed5e8c1bf9ca0cd3" ns2:_="">
    <xsd:import namespace="a7fa38db-ac79-4835-995b-7412ba5e6ded"/>
    <xsd:element name="properties">
      <xsd:complexType>
        <xsd:sequence>
          <xsd:element name="documentManagement">
            <xsd:complexType>
              <xsd:all>
                <xsd:element ref="ns2:Emne" minOccurs="0"/>
                <xsd:element ref="ns2:Fil_x0020_type" minOccurs="0"/>
                <xsd:element ref="ns2:E_x002d_bevi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a38db-ac79-4835-995b-7412ba5e6ded" elementFormDefault="qualified">
    <xsd:import namespace="http://schemas.microsoft.com/office/2006/documentManagement/types"/>
    <xsd:import namespace="http://schemas.microsoft.com/office/infopath/2007/PartnerControls"/>
    <xsd:element name="Emne" ma:index="2" nillable="true" ma:displayName="Emne" ma:description="Angiv venligst et emne for dokumentet" ma:format="Dropdown" ma:internalName="Emne">
      <xsd:simpleType>
        <xsd:restriction base="dms:Choice">
          <xsd:enumeration value="E- beviser"/>
          <xsd:enumeration value="Instruktørsamling"/>
          <xsd:enumeration value="AED Vejledninger"/>
          <xsd:enumeration value="Færdselsdrelateret førstehjælp"/>
          <xsd:enumeration value="Guidelines"/>
          <xsd:enumeration value="Handouts"/>
          <xsd:enumeration value="Godkendte Mærkeprøver"/>
          <xsd:enumeration value="Læringsplaner, uddannelsesbeskrivelser  og bestemmelser.Publikationer"/>
          <xsd:enumeration value="Ny grundlæggende Førstehjælp FSU-165 og FSU-167"/>
          <xsd:enumeration value="Ny grundlæggende Førstehjælp FSU-166"/>
          <xsd:enumeration value="Film til FSU-165, 166 og 167"/>
          <xsd:enumeration value="Skill station til FSU-165, 166 og 167"/>
          <xsd:enumeration value="Power Point til FSU-165 28 timer"/>
        </xsd:restriction>
      </xsd:simpleType>
    </xsd:element>
    <xsd:element name="Fil_x0020_type" ma:index="3" nillable="true" ma:displayName="Fil type" ma:internalName="Fil_x0020_type">
      <xsd:simpleType>
        <xsd:restriction base="dms:Note">
          <xsd:maxLength value="255"/>
        </xsd:restriction>
      </xsd:simpleType>
    </xsd:element>
    <xsd:element name="E_x002d_beviser" ma:index="4" nillable="true" ma:displayName="E-beviser" ma:internalName="E_x002d_bevis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 xmlns="a7fa38db-ac79-4835-995b-7412ba5e6ded" xsi:nil="true"/>
    <Fil_x0020_type xmlns="a7fa38db-ac79-4835-995b-7412ba5e6ded" xsi:nil="true"/>
    <E_x002d_beviser xmlns="a7fa38db-ac79-4835-995b-7412ba5e6ded" xsi:nil="true"/>
  </documentManagement>
</p:properties>
</file>

<file path=customXml/itemProps1.xml><?xml version="1.0" encoding="utf-8"?>
<ds:datastoreItem xmlns:ds="http://schemas.openxmlformats.org/officeDocument/2006/customXml" ds:itemID="{ACE86AEC-9CBC-48BA-8B68-15C240E16DE0}"/>
</file>

<file path=customXml/itemProps2.xml><?xml version="1.0" encoding="utf-8"?>
<ds:datastoreItem xmlns:ds="http://schemas.openxmlformats.org/officeDocument/2006/customXml" ds:itemID="{893467A8-212B-4957-A32E-AE12B9123FFA}"/>
</file>

<file path=customXml/itemProps3.xml><?xml version="1.0" encoding="utf-8"?>
<ds:datastoreItem xmlns:ds="http://schemas.openxmlformats.org/officeDocument/2006/customXml" ds:itemID="{9023C2EC-9BBD-49EE-9E93-73EBE3AD5555}"/>
</file>

<file path=docProps/app.xml><?xml version="1.0" encoding="utf-8"?>
<Properties xmlns="http://schemas.openxmlformats.org/officeDocument/2006/extended-properties" xmlns:vt="http://schemas.openxmlformats.org/officeDocument/2006/docPropsVTypes">
  <Template>CSS skabelon 2019 JAN 3.1</Template>
  <TotalTime>131</TotalTime>
  <Words>369</Words>
  <Application>Microsoft Office PowerPoint</Application>
  <PresentationFormat>Skærmshow (4:3)</PresentationFormat>
  <Paragraphs>73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Verdana </vt:lpstr>
      <vt:lpstr>CSS skabelon 2019 JAN 3.1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Diasmaster</dc:title>
  <dc:creator>FSK-CS-UDD04 Kofoed, Lars Thesbjerg</dc:creator>
  <cp:lastModifiedBy>FSK-CS-SSU08 Mouritzen, René Markov</cp:lastModifiedBy>
  <cp:revision>17</cp:revision>
  <dcterms:created xsi:type="dcterms:W3CDTF">2020-08-11T05:12:10Z</dcterms:created>
  <dcterms:modified xsi:type="dcterms:W3CDTF">2022-09-02T09:00:18Z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1b722103-78d9-4570-9c52-43dac4bc84f1</vt:lpwstr>
  </property>
  <property fmtid="{D5CDD505-2E9C-101B-9397-08002B2CF9AE}" pid="3" name="OriginatingUser">
    <vt:lpwstr>FSK-CS-UDD04</vt:lpwstr>
  </property>
  <property fmtid="{D5CDD505-2E9C-101B-9397-08002B2CF9AE}" pid="4" name="Klassifikation">
    <vt:lpwstr>IKKE KLASSIFICERET</vt:lpwstr>
  </property>
  <property fmtid="{D5CDD505-2E9C-101B-9397-08002B2CF9AE}" pid="5" name="Maerkning">
    <vt:lpwstr/>
  </property>
  <property fmtid="{D5CDD505-2E9C-101B-9397-08002B2CF9AE}" pid="6" name="ContentTypeId">
    <vt:lpwstr>0x010100A650E1E2EB395F4C9BE7983E4F25BFBC</vt:lpwstr>
  </property>
</Properties>
</file>