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6" r:id="rId4"/>
    <p:sldId id="258" r:id="rId5"/>
    <p:sldId id="259" r:id="rId6"/>
    <p:sldId id="260" r:id="rId7"/>
    <p:sldId id="263" r:id="rId8"/>
    <p:sldId id="262" r:id="rId9"/>
    <p:sldId id="261" r:id="rId10"/>
    <p:sldId id="279" r:id="rId11"/>
    <p:sldId id="264" r:id="rId12"/>
    <p:sldId id="275" r:id="rId13"/>
    <p:sldId id="278" r:id="rId14"/>
    <p:sldId id="266" r:id="rId15"/>
    <p:sldId id="267" r:id="rId16"/>
    <p:sldId id="268" r:id="rId17"/>
    <p:sldId id="270" r:id="rId18"/>
    <p:sldId id="273" r:id="rId19"/>
    <p:sldId id="272" r:id="rId20"/>
    <p:sldId id="274" r:id="rId21"/>
    <p:sldId id="277" r:id="rId22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68" autoAdjust="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63A0-1AEB-4491-8B39-175AE5548FD1}" type="datetimeFigureOut">
              <a:rPr lang="da-DK" smtClean="0"/>
              <a:pPr/>
              <a:t>02-09-2022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3265-5E78-4245-8423-A337F3B3D48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9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66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Ved</a:t>
            </a:r>
            <a:r>
              <a:rPr lang="da-DK" baseline="0" dirty="0" smtClean="0"/>
              <a:t> bevidsthed a</a:t>
            </a:r>
            <a:r>
              <a:rPr lang="da-DK" dirty="0" smtClean="0"/>
              <a:t>flastende rygleje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Bevidstløs, stabilt sideleje på den syge</a:t>
            </a:r>
            <a:r>
              <a:rPr lang="da-DK" baseline="0" dirty="0" smtClean="0"/>
              <a:t> side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20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281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Forbindinger</a:t>
            </a:r>
            <a:r>
              <a:rPr lang="da-DK" baseline="0" dirty="0" smtClean="0"/>
              <a:t> anlægges jf. organisationens anbefalinger (forsvaret) – herunder at løfte det blødende sted over hjertehøjde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047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 4 hyppigste årsager til kredsløbssvigt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930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Forklar</a:t>
            </a:r>
            <a:r>
              <a:rPr lang="da-DK" baseline="0" dirty="0" smtClean="0"/>
              <a:t> hvorfor kroppen reagere som den gør, med ovennævnte symptomer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208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Vi </a:t>
            </a:r>
            <a:r>
              <a:rPr lang="da-DK" b="1" u="sng" baseline="0" dirty="0" smtClean="0"/>
              <a:t>skal</a:t>
            </a:r>
            <a:r>
              <a:rPr lang="da-DK" baseline="0" dirty="0" smtClean="0"/>
              <a:t> som IN italesætte at vi kan gøre noget ved indre blødninger – vi kan lejre hensigtsmæssigt, psykisk førstehjælp, tilkald hjælp og sørge for indpakning.</a:t>
            </a:r>
            <a:endParaRPr lang="da-D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Er der symptomer på kredsløbssvigt, men ingen synlige blødninger – skal mistænkes indre blødninger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686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Skræmmende</a:t>
            </a:r>
            <a:r>
              <a:rPr lang="da-DK" baseline="0" dirty="0" smtClean="0"/>
              <a:t> blødning er en trussel på den tilskadekomnes kredsløb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Fremmedlegemer må </a:t>
            </a:r>
            <a:r>
              <a:rPr lang="da-DK" baseline="0" smtClean="0"/>
              <a:t>IKKE fjernes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79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Forbindinger</a:t>
            </a:r>
            <a:r>
              <a:rPr lang="da-DK" baseline="0" dirty="0" smtClean="0"/>
              <a:t> anlægges jf. </a:t>
            </a:r>
            <a:r>
              <a:rPr lang="da-DK" baseline="0" smtClean="0"/>
              <a:t>organisationens anbefalinger (forsvaret) – herunder at løfte det blødende sted over hjertehøjde</a:t>
            </a:r>
            <a:endParaRPr lang="da-DK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636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10 cm. over det skadet sted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Ikke på led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Den tilskadekomne påføres en stor smerte ved anlæggelse af et knebelpres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Sidste udvej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Notér tidspunkt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39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20000"/>
          </a:blip>
          <a:srcRect l="14845" t="9014" r="28515" b="26824"/>
          <a:stretch/>
        </p:blipFill>
        <p:spPr bwMode="auto">
          <a:xfrm>
            <a:off x="5724128" y="61401"/>
            <a:ext cx="3419872" cy="53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3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53268"/>
            <a:ext cx="6545316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0219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215405"/>
            <a:ext cx="8229600" cy="402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Billede 6" descr="FSV_Roed_RG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904" y="164711"/>
            <a:ext cx="2244840" cy="81601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5400000" flipV="1">
            <a:off x="7782858" y="6405214"/>
            <a:ext cx="4234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diasnummer 7"/>
          <p:cNvSpPr txBox="1">
            <a:spLocks/>
          </p:cNvSpPr>
          <p:nvPr/>
        </p:nvSpPr>
        <p:spPr>
          <a:xfrm>
            <a:off x="8381157" y="6295488"/>
            <a:ext cx="47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9EEFC-B8BD-477E-B432-0716BD0C6F96}" type="slidenum">
              <a:rPr kumimoji="0" lang="da-DK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9" t="30656" b="15677"/>
          <a:stretch/>
        </p:blipFill>
        <p:spPr bwMode="auto">
          <a:xfrm>
            <a:off x="8036837" y="6131043"/>
            <a:ext cx="377163" cy="52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5436031" y="6224133"/>
            <a:ext cx="255396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kern="1200" baseline="0" dirty="0" smtClean="0">
              <a:solidFill>
                <a:schemeClr val="tx1"/>
              </a:solidFill>
              <a:effectLst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kern="1200" baseline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Center for Sundheds- og Sanitetsuddannelser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b="1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07504" y="3861048"/>
            <a:ext cx="8928992" cy="576064"/>
          </a:xfrm>
        </p:spPr>
        <p:txBody>
          <a:bodyPr/>
          <a:lstStyle/>
          <a:p>
            <a:r>
              <a:rPr lang="da-DK" sz="3400" dirty="0" smtClean="0"/>
              <a:t>FORSVARETS SANITETSKOMMANDO</a:t>
            </a:r>
            <a:endParaRPr lang="da-DK" sz="3400" dirty="0"/>
          </a:p>
        </p:txBody>
      </p:sp>
      <p:sp>
        <p:nvSpPr>
          <p:cNvPr id="7" name="Tekstboks 6"/>
          <p:cNvSpPr txBox="1"/>
          <p:nvPr/>
        </p:nvSpPr>
        <p:spPr>
          <a:xfrm>
            <a:off x="107504" y="4323873"/>
            <a:ext cx="8928992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Førstehjælp – Lektion </a:t>
            </a:r>
            <a:r>
              <a:rPr lang="da-DK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da-DK" sz="3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FØRSTEHJÆLP</a:t>
            </a:r>
            <a:r>
              <a:rPr kumimoji="0" lang="da-DK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a-DK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TIL</a:t>
            </a:r>
            <a:r>
              <a:rPr kumimoji="0" lang="da-DK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BLØDNINGER</a:t>
            </a:r>
            <a:endParaRPr kumimoji="0" lang="da-DK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79512" y="5439425"/>
            <a:ext cx="8784976" cy="778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felt 4"/>
          <p:cNvSpPr txBox="1"/>
          <p:nvPr/>
        </p:nvSpPr>
        <p:spPr>
          <a:xfrm>
            <a:off x="9762" y="1116033"/>
            <a:ext cx="9134238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Livstruende blødning - definition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9762" y="1916832"/>
            <a:ext cx="9134238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marR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Pulserende/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sivende blødning</a:t>
            </a:r>
            <a:endParaRPr kumimoji="0" lang="da-DK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marR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marR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Gennemvædet tøj</a:t>
            </a:r>
          </a:p>
          <a:p>
            <a:pPr marL="171450" marR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marR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Blodpøl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på jorden</a:t>
            </a:r>
            <a:endParaRPr kumimoji="0" lang="da-DK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9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158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Livstruende/ ikke livstruende blødninger</a:t>
            </a:r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17938"/>
          <a:stretch>
            <a:fillRect/>
          </a:stretch>
        </p:blipFill>
        <p:spPr bwMode="auto">
          <a:xfrm>
            <a:off x="144574" y="2045815"/>
            <a:ext cx="2712146" cy="263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10713"/>
          <a:stretch>
            <a:fillRect/>
          </a:stretch>
        </p:blipFill>
        <p:spPr bwMode="auto">
          <a:xfrm>
            <a:off x="3241232" y="2111605"/>
            <a:ext cx="26683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r="16802"/>
          <a:stretch>
            <a:fillRect/>
          </a:stretch>
        </p:blipFill>
        <p:spPr bwMode="auto">
          <a:xfrm>
            <a:off x="6315851" y="2111605"/>
            <a:ext cx="2720646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boks 6"/>
          <p:cNvSpPr txBox="1"/>
          <p:nvPr/>
        </p:nvSpPr>
        <p:spPr>
          <a:xfrm>
            <a:off x="107504" y="4675419"/>
            <a:ext cx="2885726" cy="6463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Hæv det</a:t>
            </a:r>
            <a:r>
              <a:rPr kumimoji="0" lang="da-DK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blødende sted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Direkte tryk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3388984" y="4703893"/>
            <a:ext cx="2372894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Kompresforbinding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732240" y="4695991"/>
            <a:ext cx="1846852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Trykforbinding</a:t>
            </a:r>
          </a:p>
        </p:txBody>
      </p:sp>
    </p:spTree>
    <p:extLst>
      <p:ext uri="{BB962C8B-B14F-4D97-AF65-F5344CB8AC3E}">
        <p14:creationId xmlns:p14="http://schemas.microsoft.com/office/powerpoint/2010/main" val="28982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07504" y="1988840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Principper for forbindinger:</a:t>
            </a:r>
          </a:p>
          <a:p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Kompres tilpasses såret</a:t>
            </a:r>
          </a:p>
          <a:p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Gaze dækker hele kompres</a:t>
            </a:r>
          </a:p>
          <a:p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Knuden ovenpå såret</a:t>
            </a:r>
          </a:p>
          <a:p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L</a:t>
            </a:r>
            <a:r>
              <a:rPr lang="da-DK" sz="2000" dirty="0" smtClean="0"/>
              <a:t>illefinger under den færdige forbinding (øvelsesteknisk)</a:t>
            </a:r>
            <a:endParaRPr lang="da-DK" sz="2000" dirty="0"/>
          </a:p>
        </p:txBody>
      </p:sp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boks 6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B</a:t>
            </a:r>
            <a:r>
              <a:rPr lang="da-DK" sz="3200" dirty="0" smtClean="0"/>
              <a:t>lødninger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8610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107504" y="1916832"/>
            <a:ext cx="8928992" cy="35394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Finger i</a:t>
            </a:r>
            <a:r>
              <a:rPr kumimoji="0" lang="da-D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æ´ hul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3200" b="1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Ne</a:t>
            </a: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´ på æ´ gulv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Arm over barm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Alarm </a:t>
            </a:r>
            <a:r>
              <a:rPr kumimoji="0" lang="da-DK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alarm</a:t>
            </a:r>
            <a:endParaRPr kumimoji="0" lang="da-DK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07504" y="1124158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Livstruende/ ikke livstruende blødninger</a:t>
            </a: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Elevaktivitet</a:t>
            </a:r>
          </a:p>
        </p:txBody>
      </p:sp>
      <p:sp>
        <p:nvSpPr>
          <p:cNvPr id="3" name="Rektangel 2"/>
          <p:cNvSpPr/>
          <p:nvPr/>
        </p:nvSpPr>
        <p:spPr>
          <a:xfrm>
            <a:off x="107504" y="2019300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a-DK" sz="2000" dirty="0" smtClean="0">
                <a:cs typeface="Arial" pitchFamily="34" charset="0"/>
              </a:rPr>
              <a:t>Gå sammen 2 og 2</a:t>
            </a:r>
          </a:p>
          <a:p>
            <a:pPr>
              <a:buNone/>
            </a:pPr>
            <a:endParaRPr lang="da-DK" sz="2000" dirty="0" smtClean="0"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cs typeface="Arial" pitchFamily="34" charset="0"/>
              </a:rPr>
              <a:t>Førstehjælperen skal yde førstehjælp til en livstruende blødning.</a:t>
            </a:r>
          </a:p>
          <a:p>
            <a:pPr>
              <a:buNone/>
            </a:pPr>
            <a:endParaRPr lang="da-DK" sz="2000" dirty="0" smtClean="0"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cs typeface="Arial" pitchFamily="34" charset="0"/>
              </a:rPr>
              <a:t>Scenarie:</a:t>
            </a:r>
          </a:p>
          <a:p>
            <a:pPr>
              <a:buNone/>
            </a:pPr>
            <a:r>
              <a:rPr lang="da-DK" sz="2000" dirty="0" smtClean="0">
                <a:cs typeface="Arial" pitchFamily="34" charset="0"/>
              </a:rPr>
              <a:t>Du finder en person på gaden lørdag aften med en livstruende blødning på venstre underarm. </a:t>
            </a: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8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158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err="1" smtClean="0">
                <a:latin typeface="+mj-lt"/>
                <a:cs typeface="Arial" pitchFamily="34" charset="0"/>
              </a:rPr>
              <a:t>Torniquet</a:t>
            </a:r>
            <a:r>
              <a:rPr lang="da-DK" sz="3200" dirty="0" smtClean="0">
                <a:latin typeface="+mj-lt"/>
                <a:cs typeface="Arial" pitchFamily="34" charset="0"/>
              </a:rPr>
              <a:t> - TQ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8438" y="1772816"/>
            <a:ext cx="6567125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Elevaktivitet</a:t>
            </a:r>
          </a:p>
        </p:txBody>
      </p:sp>
      <p:sp>
        <p:nvSpPr>
          <p:cNvPr id="3" name="Rektangel 2"/>
          <p:cNvSpPr/>
          <p:nvPr/>
        </p:nvSpPr>
        <p:spPr>
          <a:xfrm>
            <a:off x="107504" y="1988840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Gå sammen 2 og 2</a:t>
            </a:r>
          </a:p>
          <a:p>
            <a:pPr algn="ctr"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 lvl="1" algn="ctr"/>
            <a:r>
              <a:rPr lang="da-DK" sz="2000" dirty="0" smtClean="0">
                <a:latin typeface="+mj-lt"/>
                <a:cs typeface="Arial" pitchFamily="34" charset="0"/>
              </a:rPr>
              <a:t>Anlæg et knebelpres på højre lår på din makker</a:t>
            </a:r>
          </a:p>
          <a:p>
            <a:pPr lvl="1" algn="ctr"/>
            <a:endParaRPr lang="da-DK" sz="2000" dirty="0">
              <a:latin typeface="+mj-lt"/>
              <a:cs typeface="Arial" pitchFamily="34" charset="0"/>
            </a:endParaRPr>
          </a:p>
          <a:p>
            <a:pPr lvl="1" algn="ctr"/>
            <a:r>
              <a:rPr lang="da-DK" sz="2000" dirty="0" smtClean="0">
                <a:latin typeface="+mj-lt"/>
                <a:cs typeface="Arial" pitchFamily="34" charset="0"/>
              </a:rPr>
              <a:t>Stram så der ikke kan komme 3 fingre under!!!</a:t>
            </a:r>
          </a:p>
          <a:p>
            <a:pPr lvl="1" algn="ctr"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9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boks 2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Brystkasselæsion</a:t>
            </a:r>
            <a:r>
              <a:rPr kumimoji="0" lang="da-DK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og lejring</a:t>
            </a:r>
            <a:endParaRPr kumimoji="0" lang="da-DK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 descr="T:\FSU-GRAFIKER\Hanne Kornum &amp; ABC 2014\ABC_2015\Foto_behandlet_HH_2016\_MG_9719_H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116" y="1844824"/>
            <a:ext cx="3863768" cy="4543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4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Elevaktivitet</a:t>
            </a:r>
          </a:p>
        </p:txBody>
      </p:sp>
      <p:sp>
        <p:nvSpPr>
          <p:cNvPr id="3" name="Rektangel 2"/>
          <p:cNvSpPr/>
          <p:nvPr/>
        </p:nvSpPr>
        <p:spPr>
          <a:xfrm>
            <a:off x="107504" y="2060848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Gå sammen 2 og 2</a:t>
            </a:r>
          </a:p>
          <a:p>
            <a:pPr algn="ctr"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Førstehjælperen skal give førstehjælp til en åben brystkasselæsion.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Scenarie: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Du finder en person på gaden lørdag aften med en åben brystkasselæsion. </a:t>
            </a: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Refleksion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7504" y="2132856"/>
            <a:ext cx="8928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Hvad gør du ved en livstruende blødning?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a-DK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Hvad er reglerne for et TQ?</a:t>
            </a:r>
          </a:p>
          <a:p>
            <a:pPr>
              <a:lnSpc>
                <a:spcPct val="150000"/>
              </a:lnSpc>
            </a:pPr>
            <a:endParaRPr lang="da-DK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Hvad er symptomerne på kredsløbssvigt?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a-DK" sz="2000" dirty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>
                <a:cs typeface="Arial" pitchFamily="34" charset="0"/>
              </a:rPr>
              <a:t> </a:t>
            </a:r>
            <a:r>
              <a:rPr lang="da-DK" sz="2000" dirty="0" smtClean="0">
                <a:cs typeface="Arial" pitchFamily="34" charset="0"/>
              </a:rPr>
              <a:t>Hvad er definitionen på en livstruende blødning? </a:t>
            </a:r>
            <a:endParaRPr lang="da-DK" sz="2000" dirty="0"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7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el 3"/>
          <p:cNvSpPr txBox="1">
            <a:spLocks/>
          </p:cNvSpPr>
          <p:nvPr/>
        </p:nvSpPr>
        <p:spPr>
          <a:xfrm>
            <a:off x="107504" y="1001486"/>
            <a:ext cx="8928992" cy="47769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FORSVARETS FØRSTEHJÆLPSUDDANNELSE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I sidste lektion: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Lektion </a:t>
            </a:r>
            <a:r>
              <a:rPr lang="da-DK" sz="3200" dirty="0" smtClean="0">
                <a:cs typeface="Arial" pitchFamily="34" charset="0"/>
              </a:rPr>
              <a:t>3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, Førstehjælp </a:t>
            </a:r>
            <a:r>
              <a:rPr lang="da-DK" sz="3200" dirty="0" smtClean="0">
                <a:cs typeface="Arial" pitchFamily="34" charset="0"/>
              </a:rPr>
              <a:t>til hjertestop.</a:t>
            </a: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I denne lektion: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da-DK" sz="3200" dirty="0" smtClean="0">
                <a:cs typeface="Arial" pitchFamily="34" charset="0"/>
              </a:rPr>
              <a:t>Lektion 4, Førstehjælp til blødninger.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07504" y="2924944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200" b="1" dirty="0" smtClean="0"/>
              <a:t>Spørgsmål?</a:t>
            </a:r>
            <a:endParaRPr lang="da-DK" sz="7200" b="1" dirty="0"/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2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79512" y="2010335"/>
            <a:ext cx="8784976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Efterfølgende</a:t>
            </a:r>
            <a:r>
              <a:rPr kumimoji="0" lang="da-D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slides kan tilføjes yderligere til PP, eller er forslag til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Elevaktiviteter.</a:t>
            </a:r>
            <a:endParaRPr kumimoji="0" lang="da-DK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70952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4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Refleksion </a:t>
            </a:r>
            <a:endParaRPr lang="da-DK" sz="3600" dirty="0" smtClean="0"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107504" y="2246095"/>
            <a:ext cx="892899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Hvad </a:t>
            </a:r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lærte </a:t>
            </a:r>
            <a:r>
              <a:rPr kumimoji="0" lang="da-DK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I, i sidste lektion?</a:t>
            </a:r>
          </a:p>
        </p:txBody>
      </p:sp>
    </p:spTree>
    <p:extLst>
      <p:ext uri="{BB962C8B-B14F-4D97-AF65-F5344CB8AC3E}">
        <p14:creationId xmlns:p14="http://schemas.microsoft.com/office/powerpoint/2010/main" val="15448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Ved lektionens afslutning kan: </a:t>
            </a:r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107504" y="1988840"/>
            <a:ext cx="8928992" cy="34778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Deltageren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kan vurdere og yde den relevante førstehjælp i forbindelse med </a:t>
            </a:r>
            <a:r>
              <a:rPr lang="da-DK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livstruende/ ikke livstruende blødninger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uanset placering på kroppen.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00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Deltageren kan yde relevant førstehjælp ved mistanke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om indre blødninger.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00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Deltageren kan handle ud fra førstehjælpens hovedpunkter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00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Deltageren kan handle forebyggende i forhold til at undgå kredsløbssvigt som følge af blødninger.</a:t>
            </a:r>
            <a:endParaRPr kumimoji="0" lang="da-DK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cs typeface="Arial" pitchFamily="34" charset="0"/>
              </a:rPr>
              <a:t>Hvorfor?</a:t>
            </a:r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70952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17938"/>
          <a:stretch>
            <a:fillRect/>
          </a:stretch>
        </p:blipFill>
        <p:spPr bwMode="auto">
          <a:xfrm>
            <a:off x="2303748" y="1988840"/>
            <a:ext cx="4536504" cy="43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28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7503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Hvorledes</a:t>
            </a:r>
            <a:endParaRPr lang="da-DK" sz="3200" dirty="0"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70952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107505" y="1988840"/>
            <a:ext cx="89289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Kredsløbssvigt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Indre blødninger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Livstruende og ikke livstruende blødninger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Forbindinger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>
                <a:cs typeface="Arial" pitchFamily="34" charset="0"/>
              </a:rPr>
              <a:t> </a:t>
            </a:r>
            <a:r>
              <a:rPr lang="da-DK" sz="2000" dirty="0" smtClean="0">
                <a:cs typeface="Arial" pitchFamily="34" charset="0"/>
              </a:rPr>
              <a:t>Brystkasselæsion og lejring</a:t>
            </a:r>
          </a:p>
        </p:txBody>
      </p:sp>
      <p:cxnSp>
        <p:nvCxnSpPr>
          <p:cNvPr id="8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/>
        </p:nvSpPr>
        <p:spPr>
          <a:xfrm>
            <a:off x="107505" y="5805264"/>
            <a:ext cx="892899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Varighed 120 minutter</a:t>
            </a:r>
          </a:p>
        </p:txBody>
      </p:sp>
    </p:spTree>
    <p:extLst>
      <p:ext uri="{BB962C8B-B14F-4D97-AF65-F5344CB8AC3E}">
        <p14:creationId xmlns:p14="http://schemas.microsoft.com/office/powerpoint/2010/main" val="5551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88840"/>
            <a:ext cx="89289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/>
          <p:nvPr/>
        </p:nvSpPr>
        <p:spPr>
          <a:xfrm>
            <a:off x="107504" y="1124158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defRPr/>
            </a:pPr>
            <a:r>
              <a:rPr lang="da-DK" sz="3200" kern="0" dirty="0" smtClean="0">
                <a:latin typeface="+mj-lt"/>
                <a:cs typeface="Arial" pitchFamily="34" charset="0"/>
              </a:rPr>
              <a:t>Kredsløbssvigt</a:t>
            </a: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23423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Symptomer på kredsløbssvigt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107504" y="1988840"/>
            <a:ext cx="8928992" cy="23762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Bleg, kold og klamsvedende hud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Svimmel og omtåget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Hurtigt overfladisk vejrtrækning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Bevidsthedspåvirket</a:t>
            </a: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8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9184" t="35959" r="46734" b="22531"/>
          <a:stretch>
            <a:fillRect/>
          </a:stretch>
        </p:blipFill>
        <p:spPr bwMode="auto">
          <a:xfrm>
            <a:off x="2355337" y="1936120"/>
            <a:ext cx="4433327" cy="432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/>
          <p:nvPr/>
        </p:nvSpPr>
        <p:spPr>
          <a:xfrm>
            <a:off x="107554" y="1116033"/>
            <a:ext cx="892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Indre blødninger</a:t>
            </a: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S skabelon 2019 JAN 3.1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1" i="0" u="none" strike="noStrike" kern="1200" cap="none" spc="0" normalizeH="0" baseline="0" noProof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50E1E2EB395F4C9BE7983E4F25BFBC" ma:contentTypeVersion="3" ma:contentTypeDescription="Opret et nyt dokument." ma:contentTypeScope="" ma:versionID="e123889214934cc8ee5ed829c4506c6d">
  <xsd:schema xmlns:xsd="http://www.w3.org/2001/XMLSchema" xmlns:xs="http://www.w3.org/2001/XMLSchema" xmlns:p="http://schemas.microsoft.com/office/2006/metadata/properties" xmlns:ns2="a7fa38db-ac79-4835-995b-7412ba5e6ded" targetNamespace="http://schemas.microsoft.com/office/2006/metadata/properties" ma:root="true" ma:fieldsID="009de92316fe1085ed5e8c1bf9ca0cd3" ns2:_="">
    <xsd:import namespace="a7fa38db-ac79-4835-995b-7412ba5e6ded"/>
    <xsd:element name="properties">
      <xsd:complexType>
        <xsd:sequence>
          <xsd:element name="documentManagement">
            <xsd:complexType>
              <xsd:all>
                <xsd:element ref="ns2:Emne" minOccurs="0"/>
                <xsd:element ref="ns2:Fil_x0020_type" minOccurs="0"/>
                <xsd:element ref="ns2:E_x002d_bevis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a38db-ac79-4835-995b-7412ba5e6ded" elementFormDefault="qualified">
    <xsd:import namespace="http://schemas.microsoft.com/office/2006/documentManagement/types"/>
    <xsd:import namespace="http://schemas.microsoft.com/office/infopath/2007/PartnerControls"/>
    <xsd:element name="Emne" ma:index="2" nillable="true" ma:displayName="Emne" ma:description="Angiv venligst et emne for dokumentet" ma:format="Dropdown" ma:internalName="Emne">
      <xsd:simpleType>
        <xsd:restriction base="dms:Choice">
          <xsd:enumeration value="E- beviser"/>
          <xsd:enumeration value="Instruktørsamling"/>
          <xsd:enumeration value="AED Vejledninger"/>
          <xsd:enumeration value="Færdselsdrelateret førstehjælp"/>
          <xsd:enumeration value="Guidelines"/>
          <xsd:enumeration value="Handouts"/>
          <xsd:enumeration value="Godkendte Mærkeprøver"/>
          <xsd:enumeration value="Læringsplaner, uddannelsesbeskrivelser  og bestemmelser.Publikationer"/>
          <xsd:enumeration value="Ny grundlæggende Førstehjælp FSU-165 og FSU-167"/>
          <xsd:enumeration value="Ny grundlæggende Førstehjælp FSU-166"/>
          <xsd:enumeration value="Film til FSU-165, 166 og 167"/>
          <xsd:enumeration value="Skill station til FSU-165, 166 og 167"/>
          <xsd:enumeration value="Power Point til FSU-165 28 timer"/>
        </xsd:restriction>
      </xsd:simpleType>
    </xsd:element>
    <xsd:element name="Fil_x0020_type" ma:index="3" nillable="true" ma:displayName="Fil type" ma:internalName="Fil_x0020_type">
      <xsd:simpleType>
        <xsd:restriction base="dms:Note">
          <xsd:maxLength value="255"/>
        </xsd:restriction>
      </xsd:simpleType>
    </xsd:element>
    <xsd:element name="E_x002d_beviser" ma:index="4" nillable="true" ma:displayName="E-beviser" ma:internalName="E_x002d_bevis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ne xmlns="a7fa38db-ac79-4835-995b-7412ba5e6ded" xsi:nil="true"/>
    <Fil_x0020_type xmlns="a7fa38db-ac79-4835-995b-7412ba5e6ded" xsi:nil="true"/>
    <E_x002d_beviser xmlns="a7fa38db-ac79-4835-995b-7412ba5e6ded" xsi:nil="true"/>
  </documentManagement>
</p:properties>
</file>

<file path=customXml/itemProps1.xml><?xml version="1.0" encoding="utf-8"?>
<ds:datastoreItem xmlns:ds="http://schemas.openxmlformats.org/officeDocument/2006/customXml" ds:itemID="{2758C171-93D6-4259-B07A-D42012E3556B}"/>
</file>

<file path=customXml/itemProps2.xml><?xml version="1.0" encoding="utf-8"?>
<ds:datastoreItem xmlns:ds="http://schemas.openxmlformats.org/officeDocument/2006/customXml" ds:itemID="{A6EDCEBA-85F6-4378-9D3B-475B9732AA15}"/>
</file>

<file path=customXml/itemProps3.xml><?xml version="1.0" encoding="utf-8"?>
<ds:datastoreItem xmlns:ds="http://schemas.openxmlformats.org/officeDocument/2006/customXml" ds:itemID="{AEF68986-D3E4-4B3C-9710-4C4DE4E3B4E3}"/>
</file>

<file path=docProps/app.xml><?xml version="1.0" encoding="utf-8"?>
<Properties xmlns="http://schemas.openxmlformats.org/officeDocument/2006/extended-properties" xmlns:vt="http://schemas.openxmlformats.org/officeDocument/2006/docPropsVTypes">
  <Template>CSS skabelon 2019 JAN 3.1</Template>
  <TotalTime>278</TotalTime>
  <Words>519</Words>
  <Application>Microsoft Office PowerPoint</Application>
  <PresentationFormat>Skærmshow (4:3)</PresentationFormat>
  <Paragraphs>123</Paragraphs>
  <Slides>21</Slides>
  <Notes>10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CSS skabelon 2019 JAN 3.1</vt:lpstr>
      <vt:lpstr>FORSVARETS SANITETSKOMMANDO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Diasmaster</dc:title>
  <dc:creator>FSK-CS-UDD04 Kofoed, Lars Thesbjerg</dc:creator>
  <cp:lastModifiedBy>FSK-CS-SSU08 Mouritzen, René Markov</cp:lastModifiedBy>
  <cp:revision>36</cp:revision>
  <dcterms:created xsi:type="dcterms:W3CDTF">2020-08-11T05:12:10Z</dcterms:created>
  <dcterms:modified xsi:type="dcterms:W3CDTF">2022-09-02T08:52:41Z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1b722103-78d9-4570-9c52-43dac4bc84f1</vt:lpwstr>
  </property>
  <property fmtid="{D5CDD505-2E9C-101B-9397-08002B2CF9AE}" pid="3" name="OriginatingUser">
    <vt:lpwstr>FSK-CS-UDD04</vt:lpwstr>
  </property>
  <property fmtid="{D5CDD505-2E9C-101B-9397-08002B2CF9AE}" pid="4" name="Klassifikation">
    <vt:lpwstr>IKKE KLASSIFICERET</vt:lpwstr>
  </property>
  <property fmtid="{D5CDD505-2E9C-101B-9397-08002B2CF9AE}" pid="5" name="Maerkning">
    <vt:lpwstr/>
  </property>
  <property fmtid="{D5CDD505-2E9C-101B-9397-08002B2CF9AE}" pid="6" name="ContentTypeId">
    <vt:lpwstr>0x010100A650E1E2EB395F4C9BE7983E4F25BFBC</vt:lpwstr>
  </property>
</Properties>
</file>