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0" r:id="rId6"/>
    <p:sldId id="265" r:id="rId7"/>
    <p:sldId id="267" r:id="rId8"/>
    <p:sldId id="263" r:id="rId9"/>
    <p:sldId id="262" r:id="rId10"/>
    <p:sldId id="264" r:id="rId11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9" autoAdjust="0"/>
  </p:normalViewPr>
  <p:slideViewPr>
    <p:cSldViewPr>
      <p:cViewPr varScale="1">
        <p:scale>
          <a:sx n="69" d="100"/>
          <a:sy n="69" d="100"/>
        </p:scale>
        <p:origin x="12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F63A0-1AEB-4491-8B39-175AE5548FD1}" type="datetimeFigureOut">
              <a:rPr lang="da-DK" smtClean="0"/>
              <a:pPr/>
              <a:t>02-09-2022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3265-5E78-4245-8423-A337F3B3D48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9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66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483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469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469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u="sng" dirty="0" smtClean="0"/>
              <a:t>Bedømmelsesform</a:t>
            </a:r>
            <a:r>
              <a:rPr lang="da-DK" dirty="0" smtClean="0"/>
              <a:t>:</a:t>
            </a:r>
          </a:p>
          <a:p>
            <a:r>
              <a:rPr lang="da-DK" dirty="0" smtClean="0"/>
              <a:t>Kursisten vurderes bestået såfremt der opnås minimum 67 point ud af 100 mulige jf. FKOBST 407-1, bilag 8</a:t>
            </a:r>
          </a:p>
          <a:p>
            <a:r>
              <a:rPr lang="da-DK" dirty="0" smtClean="0"/>
              <a:t> </a:t>
            </a:r>
          </a:p>
          <a:p>
            <a:r>
              <a:rPr lang="da-DK" u="sng" dirty="0" smtClean="0"/>
              <a:t>Om – og reeksamen</a:t>
            </a:r>
            <a:r>
              <a:rPr lang="da-DK" dirty="0" smtClean="0"/>
              <a:t>: </a:t>
            </a:r>
          </a:p>
          <a:p>
            <a:r>
              <a:rPr lang="da-DK" dirty="0" smtClean="0"/>
              <a:t>Såfremt kursisten ikke består Førstehjælpsmærkeprøven tilbydes ny førstehjælpsmærkeprøve tidligst under samme uddannelse og senest inden for 6 måneder.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469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839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834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20000"/>
          </a:blip>
          <a:srcRect l="14845" t="9014" r="28515" b="26824"/>
          <a:stretch/>
        </p:blipFill>
        <p:spPr bwMode="auto">
          <a:xfrm>
            <a:off x="5724128" y="61401"/>
            <a:ext cx="3419872" cy="537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7504" y="3212976"/>
            <a:ext cx="8928992" cy="794519"/>
          </a:xfrm>
        </p:spPr>
        <p:txBody>
          <a:bodyPr/>
          <a:lstStyle>
            <a:lvl1pPr>
              <a:defRPr sz="3400" baseline="0"/>
            </a:lvl1pPr>
          </a:lstStyle>
          <a:p>
            <a:r>
              <a:rPr lang="da-DK" dirty="0" smtClean="0"/>
              <a:t>FORSVARETS SANITETSKOMMANDO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179512" y="5439425"/>
            <a:ext cx="8784976" cy="778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53268"/>
            <a:ext cx="6545316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0219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215405"/>
            <a:ext cx="8229600" cy="402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Billede 6" descr="FSV_Roed_RG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904" y="164711"/>
            <a:ext cx="2244840" cy="816017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5400000" flipV="1">
            <a:off x="7782858" y="6405214"/>
            <a:ext cx="4234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diasnummer 7"/>
          <p:cNvSpPr txBox="1">
            <a:spLocks/>
          </p:cNvSpPr>
          <p:nvPr/>
        </p:nvSpPr>
        <p:spPr>
          <a:xfrm>
            <a:off x="8381157" y="6295488"/>
            <a:ext cx="47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9EEFC-B8BD-477E-B432-0716BD0C6F96}" type="slidenum">
              <a:rPr kumimoji="0" lang="da-DK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9" t="30656" b="15677"/>
          <a:stretch/>
        </p:blipFill>
        <p:spPr bwMode="auto">
          <a:xfrm>
            <a:off x="8036837" y="6131043"/>
            <a:ext cx="377163" cy="52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5436031" y="6224133"/>
            <a:ext cx="255396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800" kern="1200" baseline="0" dirty="0" smtClean="0">
              <a:solidFill>
                <a:schemeClr val="tx1"/>
              </a:solidFill>
              <a:effectLst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kern="1200" baseline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Center for Sundheds- og Sanitetsuddannelser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800" b="1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3861048"/>
            <a:ext cx="8928992" cy="576064"/>
          </a:xfrm>
        </p:spPr>
        <p:txBody>
          <a:bodyPr/>
          <a:lstStyle/>
          <a:p>
            <a:r>
              <a:rPr lang="da-DK" sz="3400" dirty="0" smtClean="0"/>
              <a:t>FORSVARETS SANITETSKOMMANDO</a:t>
            </a:r>
            <a:endParaRPr lang="da-DK" sz="3400" dirty="0"/>
          </a:p>
        </p:txBody>
      </p:sp>
      <p:sp>
        <p:nvSpPr>
          <p:cNvPr id="7" name="Tekstboks 6"/>
          <p:cNvSpPr txBox="1"/>
          <p:nvPr/>
        </p:nvSpPr>
        <p:spPr>
          <a:xfrm>
            <a:off x="107496" y="4419670"/>
            <a:ext cx="8928992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Førstehjælp – Lektion 1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000" b="1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INTRODUKTION TIL FAGET</a:t>
            </a:r>
            <a:endParaRPr kumimoji="0" lang="da-DK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07504" y="3013501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200" b="1" dirty="0" smtClean="0"/>
              <a:t>SPØRGSMÅL?</a:t>
            </a:r>
            <a:endParaRPr lang="da-DK" sz="7200" b="1" dirty="0"/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70952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93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07504" y="1412776"/>
            <a:ext cx="89289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b="1" dirty="0" smtClean="0">
                <a:latin typeface="+mj-lt"/>
                <a:cs typeface="Arial" pitchFamily="34" charset="0"/>
              </a:rPr>
              <a:t>FORSVARETS FØRSTEHJÆLPSUDDANNELSE</a:t>
            </a:r>
          </a:p>
          <a:p>
            <a:pPr algn="ctr"/>
            <a:endParaRPr lang="da-DK" sz="3200" dirty="0" smtClean="0">
              <a:latin typeface="+mj-lt"/>
              <a:cs typeface="Arial" pitchFamily="34" charset="0"/>
            </a:endParaRPr>
          </a:p>
          <a:p>
            <a:pPr algn="ctr"/>
            <a:r>
              <a:rPr lang="da-DK" sz="3000" dirty="0" smtClean="0">
                <a:latin typeface="+mj-lt"/>
                <a:cs typeface="Arial" pitchFamily="34" charset="0"/>
              </a:rPr>
              <a:t>I denne lektion:</a:t>
            </a:r>
          </a:p>
          <a:p>
            <a:pPr algn="ctr"/>
            <a:r>
              <a:rPr lang="da-DK" sz="3000" dirty="0" smtClean="0">
                <a:latin typeface="+mj-lt"/>
                <a:cs typeface="Arial" pitchFamily="34" charset="0"/>
              </a:rPr>
              <a:t>Lektion 1, Introduktion til faget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8694" y="1124753"/>
            <a:ext cx="892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cs typeface="Arial" pitchFamily="34" charset="0"/>
              </a:rPr>
              <a:t>Ved lektionens afslutning kan:</a:t>
            </a:r>
            <a:endParaRPr lang="da-DK" sz="3600" dirty="0" smtClean="0">
              <a:cs typeface="Arial" pitchFamily="34" charset="0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107504" y="170952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boks 6"/>
          <p:cNvSpPr txBox="1"/>
          <p:nvPr/>
        </p:nvSpPr>
        <p:spPr>
          <a:xfrm>
            <a:off x="107504" y="2209453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cs typeface="Arial"/>
              </a:rPr>
              <a:t>Deltageren </a:t>
            </a:r>
            <a:r>
              <a:rPr lang="da-DK" sz="2400" dirty="0">
                <a:cs typeface="Arial"/>
              </a:rPr>
              <a:t>beskrive vigtigheden af at yde førstehjælp.</a:t>
            </a:r>
          </a:p>
          <a:p>
            <a:endParaRPr lang="da-DK" sz="2400" dirty="0" smtClean="0">
              <a:cs typeface="Arial"/>
            </a:endParaRPr>
          </a:p>
          <a:p>
            <a:r>
              <a:rPr lang="da-DK" sz="2400" dirty="0" smtClean="0">
                <a:cs typeface="Arial"/>
              </a:rPr>
              <a:t>Beskrive formål og indhold</a:t>
            </a:r>
            <a:endParaRPr lang="da-DK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89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7504" y="112474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cs typeface="Arial" pitchFamily="34" charset="0"/>
              </a:rPr>
              <a:t>Hvorledes</a:t>
            </a:r>
          </a:p>
        </p:txBody>
      </p:sp>
      <p:cxnSp>
        <p:nvCxnSpPr>
          <p:cNvPr id="9" name="Straight Connector 13"/>
          <p:cNvCxnSpPr/>
          <p:nvPr/>
        </p:nvCxnSpPr>
        <p:spPr>
          <a:xfrm>
            <a:off x="107504" y="170952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107504" y="5733256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dirty="0" smtClean="0">
                <a:cs typeface="Arial" pitchFamily="34" charset="0"/>
              </a:rPr>
              <a:t>Varighed 15 minutter</a:t>
            </a:r>
            <a:endParaRPr lang="da-DK" sz="2000" dirty="0">
              <a:cs typeface="Arial" pitchFamily="34" charset="0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110190" y="1988840"/>
            <a:ext cx="8926305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Formål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Indhold</a:t>
            </a:r>
          </a:p>
        </p:txBody>
      </p:sp>
    </p:spTree>
    <p:extLst>
      <p:ext uri="{BB962C8B-B14F-4D97-AF65-F5344CB8AC3E}">
        <p14:creationId xmlns:p14="http://schemas.microsoft.com/office/powerpoint/2010/main" val="383587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13"/>
          <p:cNvCxnSpPr/>
          <p:nvPr/>
        </p:nvCxnSpPr>
        <p:spPr>
          <a:xfrm>
            <a:off x="107504" y="170952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111100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Formål:</a:t>
            </a:r>
            <a:endParaRPr lang="da-DK" sz="3000" dirty="0">
              <a:latin typeface="+mj-lt"/>
              <a:cs typeface="Arial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8117" y="2132856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/>
              <a:t>At </a:t>
            </a:r>
            <a:r>
              <a:rPr lang="da-DK" sz="2000" dirty="0"/>
              <a:t>sætte kursisten i stand til at udføre førstehjælp under anvendelse af udvalgte guidelines, instrukser og </a:t>
            </a:r>
            <a:r>
              <a:rPr lang="da-DK" sz="2000" dirty="0" smtClean="0"/>
              <a:t>procedurer.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6973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/>
          <p:nvPr/>
        </p:nvSpPr>
        <p:spPr>
          <a:xfrm>
            <a:off x="107502" y="1124753"/>
            <a:ext cx="892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Indhold på uddannelsen</a:t>
            </a:r>
            <a:endParaRPr lang="da-DK" sz="3000" dirty="0"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13"/>
          <p:cNvCxnSpPr/>
          <p:nvPr/>
        </p:nvCxnSpPr>
        <p:spPr>
          <a:xfrm>
            <a:off x="107504" y="170952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28050"/>
              </p:ext>
            </p:extLst>
          </p:nvPr>
        </p:nvGraphicFramePr>
        <p:xfrm>
          <a:off x="107502" y="1844824"/>
          <a:ext cx="8928993" cy="44165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0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LEKTIONS NR.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TID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MIN.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EMNE/INDHOLD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BEMÆRKNING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1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15</a:t>
                      </a:r>
                      <a:r>
                        <a:rPr lang="da-DK" sz="1200" baseline="0" dirty="0" smtClean="0">
                          <a:effectLst/>
                        </a:rPr>
                        <a:t> </a:t>
                      </a:r>
                      <a:r>
                        <a:rPr lang="da-DK" sz="1200" dirty="0" smtClean="0">
                          <a:effectLst/>
                        </a:rPr>
                        <a:t>min</a:t>
                      </a:r>
                      <a:r>
                        <a:rPr lang="da-DK" sz="1200" dirty="0">
                          <a:effectLst/>
                        </a:rPr>
                        <a:t>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Introduktion til faget.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120 min.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Førstehjælp ved ulykker.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r>
                        <a:rPr lang="da-DK" sz="1200" dirty="0" smtClean="0">
                          <a:effectLst/>
                        </a:rPr>
                        <a:t>Skal afholdes af FSK 260 IN</a:t>
                      </a:r>
                      <a:r>
                        <a:rPr lang="da-DK" sz="1200" baseline="0" dirty="0" smtClean="0">
                          <a:effectLst/>
                        </a:rPr>
                        <a:t> 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3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240 min.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Førstehjælp ved hjertestop.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r>
                        <a:rPr lang="da-DK" sz="1200" dirty="0" smtClean="0">
                          <a:effectLst/>
                        </a:rPr>
                        <a:t>Skal afholdes af FSK 260 IN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4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90 </a:t>
                      </a:r>
                      <a:r>
                        <a:rPr lang="da-DK" sz="1200" dirty="0">
                          <a:effectLst/>
                        </a:rPr>
                        <a:t>min.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Førstehjælp ved blødninger.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r>
                        <a:rPr lang="da-DK" sz="1200" dirty="0" smtClean="0">
                          <a:effectLst/>
                        </a:rPr>
                        <a:t>Skal afholdes af FSK 260 IN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5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90 min.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Førstehjælp ved skader på bevægeapparatet inkl. hovedskader.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6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90 min.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Førstehjælp ved sygdomme.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r>
                        <a:rPr lang="da-DK" sz="1200" dirty="0" smtClean="0">
                          <a:effectLst/>
                        </a:rPr>
                        <a:t>Skal afholdes af FSK</a:t>
                      </a:r>
                      <a:r>
                        <a:rPr lang="da-DK" sz="1200" baseline="0" dirty="0" smtClean="0">
                          <a:effectLst/>
                        </a:rPr>
                        <a:t> 260 IN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7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30 </a:t>
                      </a:r>
                      <a:r>
                        <a:rPr lang="da-DK" sz="1200" dirty="0">
                          <a:effectLst/>
                        </a:rPr>
                        <a:t>min.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Førstehjælp ved kemiske påvirkninger.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8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60 min.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Førstehjælp ved skader i forbindelse med temperaturpåvirkninger.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9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90</a:t>
                      </a:r>
                      <a:r>
                        <a:rPr lang="da-DK" sz="1200" baseline="0" dirty="0" smtClean="0">
                          <a:effectLst/>
                        </a:rPr>
                        <a:t> </a:t>
                      </a:r>
                      <a:r>
                        <a:rPr lang="da-DK" sz="1200" dirty="0" smtClean="0">
                          <a:effectLst/>
                        </a:rPr>
                        <a:t>min</a:t>
                      </a:r>
                      <a:r>
                        <a:rPr lang="da-DK" sz="1200" dirty="0">
                          <a:effectLst/>
                        </a:rPr>
                        <a:t>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Førstehjælp ved småskader.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10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240 </a:t>
                      </a:r>
                      <a:r>
                        <a:rPr lang="da-DK" sz="1200" dirty="0">
                          <a:effectLst/>
                        </a:rPr>
                        <a:t>min.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Færdselsrelateret førstehjælp bil/motorcykel/traktor.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11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105 </a:t>
                      </a:r>
                      <a:r>
                        <a:rPr lang="da-DK" sz="1200" dirty="0">
                          <a:effectLst/>
                        </a:rPr>
                        <a:t>min.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Skillstations.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12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90 min.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Repetition.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2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13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420 min.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Førstehjælps mærkeprøve.</a:t>
                      </a:r>
                      <a:endParaRPr lang="da-DK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Ansvarlig for mærkeprøven og kontrollanter skal opfylde kravene jf. FKOBST 407-1, bilag 8. </a:t>
                      </a:r>
                      <a:endParaRPr lang="da-DK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729" marR="4172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1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13"/>
          <p:cNvCxnSpPr/>
          <p:nvPr/>
        </p:nvCxnSpPr>
        <p:spPr>
          <a:xfrm>
            <a:off x="107504" y="170952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140284" y="1988840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/>
              <a:t>Evalueringen består af:</a:t>
            </a:r>
          </a:p>
          <a:p>
            <a:endParaRPr lang="da-DK" sz="2000" dirty="0"/>
          </a:p>
          <a:p>
            <a:r>
              <a:rPr lang="da-DK" sz="2000" dirty="0" smtClean="0"/>
              <a:t>20 multipli </a:t>
            </a:r>
            <a:r>
              <a:rPr lang="da-DK" sz="2000" dirty="0" err="1" smtClean="0"/>
              <a:t>choice</a:t>
            </a:r>
            <a:r>
              <a:rPr lang="da-DK" sz="2000" dirty="0" smtClean="0"/>
              <a:t> spørgsmål og</a:t>
            </a:r>
            <a:r>
              <a:rPr lang="da-DK" sz="2000" dirty="0"/>
              <a:t> </a:t>
            </a:r>
            <a:r>
              <a:rPr lang="da-DK" sz="2000" dirty="0" smtClean="0"/>
              <a:t>fire praktiske handlebaner.</a:t>
            </a:r>
            <a:endParaRPr lang="da-DK" sz="2000" u="sng" dirty="0"/>
          </a:p>
        </p:txBody>
      </p:sp>
      <p:sp>
        <p:nvSpPr>
          <p:cNvPr id="4" name="Tekstboks 3"/>
          <p:cNvSpPr txBox="1"/>
          <p:nvPr/>
        </p:nvSpPr>
        <p:spPr>
          <a:xfrm>
            <a:off x="107504" y="1125965"/>
            <a:ext cx="892899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da-DK" sz="3200" dirty="0" smtClean="0"/>
              <a:t>Skriftlig/ praktisk evaluering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3943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6"/>
          <p:cNvSpPr>
            <a:spLocks noGrp="1"/>
          </p:cNvSpPr>
          <p:nvPr>
            <p:ph idx="4294967295"/>
          </p:nvPr>
        </p:nvSpPr>
        <p:spPr>
          <a:xfrm>
            <a:off x="107504" y="1916832"/>
            <a:ext cx="8928992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da-DK" sz="2400" dirty="0" smtClean="0">
                <a:latin typeface="+mn-lt"/>
                <a:cs typeface="Arial" pitchFamily="34" charset="0"/>
              </a:rPr>
              <a:t>Gennemføres som enkeltmand og man skal opnå minimum 67 point ud af 100 mulige point</a:t>
            </a:r>
          </a:p>
          <a:p>
            <a:pPr lvl="1" algn="ctr">
              <a:buNone/>
            </a:pPr>
            <a:endParaRPr lang="da-DK" sz="2400" dirty="0" smtClean="0">
              <a:latin typeface="+mn-lt"/>
              <a:cs typeface="Arial" pitchFamily="34" charset="0"/>
            </a:endParaRPr>
          </a:p>
          <a:p>
            <a:pPr lvl="1" algn="ctr">
              <a:buNone/>
            </a:pPr>
            <a:r>
              <a:rPr lang="da-DK" sz="2400" dirty="0" smtClean="0">
                <a:latin typeface="+mn-lt"/>
                <a:cs typeface="Arial" pitchFamily="34" charset="0"/>
              </a:rPr>
              <a:t>67 – 79	point, bestået</a:t>
            </a:r>
          </a:p>
          <a:p>
            <a:pPr lvl="1" algn="ctr">
              <a:buNone/>
            </a:pPr>
            <a:r>
              <a:rPr lang="da-DK" sz="2400" dirty="0" smtClean="0">
                <a:latin typeface="+mn-lt"/>
                <a:cs typeface="Arial" pitchFamily="34" charset="0"/>
              </a:rPr>
              <a:t>80 – 89	point, bronze</a:t>
            </a:r>
          </a:p>
          <a:p>
            <a:pPr lvl="1" algn="ctr">
              <a:buNone/>
            </a:pPr>
            <a:r>
              <a:rPr lang="da-DK" sz="2400" dirty="0" smtClean="0">
                <a:latin typeface="+mn-lt"/>
                <a:cs typeface="Arial" pitchFamily="34" charset="0"/>
              </a:rPr>
              <a:t>90 – 94	point, sølv</a:t>
            </a:r>
          </a:p>
          <a:p>
            <a:pPr lvl="1" algn="ctr">
              <a:buNone/>
            </a:pPr>
            <a:r>
              <a:rPr lang="da-DK" sz="2400" dirty="0" smtClean="0">
                <a:latin typeface="+mn-lt"/>
                <a:cs typeface="Arial" pitchFamily="34" charset="0"/>
              </a:rPr>
              <a:t>95 – 100 point, guld</a:t>
            </a:r>
          </a:p>
        </p:txBody>
      </p:sp>
      <p:cxnSp>
        <p:nvCxnSpPr>
          <p:cNvPr id="11" name="Straight Connector 13"/>
          <p:cNvCxnSpPr/>
          <p:nvPr/>
        </p:nvCxnSpPr>
        <p:spPr>
          <a:xfrm>
            <a:off x="107504" y="170952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117624" y="1124753"/>
            <a:ext cx="8908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smtClean="0"/>
              <a:t>Slutkontrol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7209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2475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Arial" pitchFamily="34" charset="0"/>
              </a:rPr>
              <a:t>E-</a:t>
            </a:r>
            <a:r>
              <a:rPr lang="en-US" sz="3200" dirty="0" err="1" smtClean="0">
                <a:latin typeface="+mj-lt"/>
                <a:cs typeface="Arial" pitchFamily="34" charset="0"/>
              </a:rPr>
              <a:t>bevis</a:t>
            </a:r>
            <a:r>
              <a:rPr lang="en-US" sz="3200" dirty="0" smtClean="0">
                <a:latin typeface="+mj-lt"/>
                <a:cs typeface="Arial" pitchFamily="34" charset="0"/>
              </a:rPr>
              <a:t> for </a:t>
            </a:r>
            <a:r>
              <a:rPr lang="en-US" sz="3200" dirty="0" err="1" smtClean="0">
                <a:latin typeface="+mj-lt"/>
                <a:cs typeface="Arial" pitchFamily="34" charset="0"/>
              </a:rPr>
              <a:t>førstehjælp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8099" t="8961" r="6186" b="4642"/>
          <a:stretch>
            <a:fillRect/>
          </a:stretch>
        </p:blipFill>
        <p:spPr bwMode="auto">
          <a:xfrm>
            <a:off x="1000075" y="1916832"/>
            <a:ext cx="7143851" cy="453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13"/>
          <p:cNvCxnSpPr/>
          <p:nvPr/>
        </p:nvCxnSpPr>
        <p:spPr>
          <a:xfrm>
            <a:off x="107504" y="170952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S skabelon 2019 JAN 3.1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1" i="0" u="none" strike="noStrike" kern="1200" cap="none" spc="0" normalizeH="0" baseline="0" noProof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50E1E2EB395F4C9BE7983E4F25BFBC" ma:contentTypeVersion="3" ma:contentTypeDescription="Opret et nyt dokument." ma:contentTypeScope="" ma:versionID="e123889214934cc8ee5ed829c4506c6d">
  <xsd:schema xmlns:xsd="http://www.w3.org/2001/XMLSchema" xmlns:xs="http://www.w3.org/2001/XMLSchema" xmlns:p="http://schemas.microsoft.com/office/2006/metadata/properties" xmlns:ns2="a7fa38db-ac79-4835-995b-7412ba5e6ded" targetNamespace="http://schemas.microsoft.com/office/2006/metadata/properties" ma:root="true" ma:fieldsID="009de92316fe1085ed5e8c1bf9ca0cd3" ns2:_="">
    <xsd:import namespace="a7fa38db-ac79-4835-995b-7412ba5e6ded"/>
    <xsd:element name="properties">
      <xsd:complexType>
        <xsd:sequence>
          <xsd:element name="documentManagement">
            <xsd:complexType>
              <xsd:all>
                <xsd:element ref="ns2:Emne" minOccurs="0"/>
                <xsd:element ref="ns2:Fil_x0020_type" minOccurs="0"/>
                <xsd:element ref="ns2:E_x002d_bevis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a38db-ac79-4835-995b-7412ba5e6ded" elementFormDefault="qualified">
    <xsd:import namespace="http://schemas.microsoft.com/office/2006/documentManagement/types"/>
    <xsd:import namespace="http://schemas.microsoft.com/office/infopath/2007/PartnerControls"/>
    <xsd:element name="Emne" ma:index="2" nillable="true" ma:displayName="Emne" ma:description="Angiv venligst et emne for dokumentet" ma:format="Dropdown" ma:internalName="Emne">
      <xsd:simpleType>
        <xsd:restriction base="dms:Choice">
          <xsd:enumeration value="E- beviser"/>
          <xsd:enumeration value="Instruktørsamling"/>
          <xsd:enumeration value="AED Vejledninger"/>
          <xsd:enumeration value="Færdselsdrelateret førstehjælp"/>
          <xsd:enumeration value="Guidelines"/>
          <xsd:enumeration value="Handouts"/>
          <xsd:enumeration value="Godkendte Mærkeprøver"/>
          <xsd:enumeration value="Læringsplaner, uddannelsesbeskrivelser  og bestemmelser.Publikationer"/>
          <xsd:enumeration value="Ny grundlæggende Førstehjælp FSU-165 og FSU-167"/>
          <xsd:enumeration value="Ny grundlæggende Førstehjælp FSU-166"/>
          <xsd:enumeration value="Film til FSU-165, 166 og 167"/>
          <xsd:enumeration value="Skill station til FSU-165, 166 og 167"/>
          <xsd:enumeration value="Power Point til FSU-165 28 timer"/>
        </xsd:restriction>
      </xsd:simpleType>
    </xsd:element>
    <xsd:element name="Fil_x0020_type" ma:index="3" nillable="true" ma:displayName="Fil type" ma:internalName="Fil_x0020_type">
      <xsd:simpleType>
        <xsd:restriction base="dms:Note">
          <xsd:maxLength value="255"/>
        </xsd:restriction>
      </xsd:simpleType>
    </xsd:element>
    <xsd:element name="E_x002d_beviser" ma:index="4" nillable="true" ma:displayName="E-beviser" ma:internalName="E_x002d_bevis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ne xmlns="a7fa38db-ac79-4835-995b-7412ba5e6ded" xsi:nil="true"/>
    <Fil_x0020_type xmlns="a7fa38db-ac79-4835-995b-7412ba5e6ded" xsi:nil="true"/>
    <E_x002d_beviser xmlns="a7fa38db-ac79-4835-995b-7412ba5e6ded" xsi:nil="true"/>
  </documentManagement>
</p:properties>
</file>

<file path=customXml/itemProps1.xml><?xml version="1.0" encoding="utf-8"?>
<ds:datastoreItem xmlns:ds="http://schemas.openxmlformats.org/officeDocument/2006/customXml" ds:itemID="{1C816F7D-C058-4BA6-9378-7C3DF1A8EB0B}"/>
</file>

<file path=customXml/itemProps2.xml><?xml version="1.0" encoding="utf-8"?>
<ds:datastoreItem xmlns:ds="http://schemas.openxmlformats.org/officeDocument/2006/customXml" ds:itemID="{41D7E01F-4E6D-404D-8195-4790958CD778}"/>
</file>

<file path=customXml/itemProps3.xml><?xml version="1.0" encoding="utf-8"?>
<ds:datastoreItem xmlns:ds="http://schemas.openxmlformats.org/officeDocument/2006/customXml" ds:itemID="{D4AC748F-02F5-4C79-AE35-1E46F13B9710}"/>
</file>

<file path=docProps/app.xml><?xml version="1.0" encoding="utf-8"?>
<Properties xmlns="http://schemas.openxmlformats.org/officeDocument/2006/extended-properties" xmlns:vt="http://schemas.openxmlformats.org/officeDocument/2006/docPropsVTypes">
  <Template>CSS skabelon 2019 JAN 3.1</Template>
  <TotalTime>242</TotalTime>
  <Words>358</Words>
  <Application>Microsoft Office PowerPoint</Application>
  <PresentationFormat>Skærmshow (4:3)</PresentationFormat>
  <Paragraphs>103</Paragraphs>
  <Slides>10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CSS skabelon 2019 JAN 3.1</vt:lpstr>
      <vt:lpstr>FORSVARETS SANITETSKOMMANDO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Forsvaret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Diasmaster</dc:title>
  <dc:creator>FSK-CS-UDD04 Kofoed, Lars Thesbjerg</dc:creator>
  <cp:lastModifiedBy>FSK-CS-SSU08 Mouritzen, René Markov</cp:lastModifiedBy>
  <cp:revision>37</cp:revision>
  <dcterms:created xsi:type="dcterms:W3CDTF">2020-08-11T05:12:10Z</dcterms:created>
  <dcterms:modified xsi:type="dcterms:W3CDTF">2022-09-02T08:39:08Z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c29dfbbb-b076-423d-81a8-59c61fd3eac9</vt:lpwstr>
  </property>
  <property fmtid="{D5CDD505-2E9C-101B-9397-08002B2CF9AE}" pid="3" name="OriginatingUser">
    <vt:lpwstr>FSK-CS-UDD04</vt:lpwstr>
  </property>
  <property fmtid="{D5CDD505-2E9C-101B-9397-08002B2CF9AE}" pid="4" name="Klassifikation">
    <vt:lpwstr>IKKE KLASSIFICERET</vt:lpwstr>
  </property>
  <property fmtid="{D5CDD505-2E9C-101B-9397-08002B2CF9AE}" pid="5" name="Maerkning">
    <vt:lpwstr/>
  </property>
  <property fmtid="{D5CDD505-2E9C-101B-9397-08002B2CF9AE}" pid="6" name="ContentTypeId">
    <vt:lpwstr>0x010100A650E1E2EB395F4C9BE7983E4F25BFBC</vt:lpwstr>
  </property>
</Properties>
</file>