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9" r:id="rId15"/>
    <p:sldId id="268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D812C-F9F8-41D3-B1EB-D3F3CE2F4E8A}" v="7" dt="2024-08-19T13:05:15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9"/>
    <p:restoredTop sz="89538" autoAdjust="0"/>
  </p:normalViewPr>
  <p:slideViewPr>
    <p:cSldViewPr snapToGrid="0" snapToObjects="1">
      <p:cViewPr varScale="1">
        <p:scale>
          <a:sx n="74" d="100"/>
          <a:sy n="74" d="100"/>
        </p:scale>
        <p:origin x="76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1" d="100"/>
          <a:sy n="161" d="100"/>
        </p:scale>
        <p:origin x="605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E55F7-639F-6944-99BB-85DB6F0F0689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3261-D006-9547-8080-BFB2501995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46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Vejledning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forløb handler om risiko og sikkerhed i trafikken.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kunne kalde det førstehjælp, inden ulykken sker.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Formålet er at lære: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Hvorfor ulykker opstår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Hvad man kan gøre for at undgå de mest almindelige unge-ulykker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Hvem der kan gøre noget, for at forebygge ulykkerne.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198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10: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er en klar sammenhæng mellem hastigheden og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ulykkernes alvor. Risikoen for at komme alvorligt til skade eller i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værste fald miste livet i en ulykke stiger, jo højere hastigheden er.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Hvis to bilister kører ind i hinanden med 80 km/t, vil ulykken i 3 ud af 10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tilfælde have dødelig udgang. Risikoen fordobles hvis hastigheden bare er 10 km/t højere.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Hvis en bilist rammer en fodgænger med 80 km/t vil ulykken 6 ud af 10 fodgængere dø.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90 km/t vil 8 ud af 10 fodgængere dø.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55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11: </a:t>
            </a:r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Film: Standselængde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filmen vises:</a:t>
            </a:r>
            <a:b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skal I se en film, som handler om, hvor meget selv en lille </a:t>
            </a:r>
          </a:p>
          <a:p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hastighedsoverskridelse betyder, hvis der pludselig sker noget </a:t>
            </a:r>
            <a:b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uventet på vejen foran dig, og du skal standse.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Klik på billedet og vis filmen</a:t>
            </a:r>
          </a:p>
          <a:p>
            <a:endParaRPr lang="da-DK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 filmen vises:</a:t>
            </a:r>
            <a:br>
              <a:rPr lang="da-DK" sz="11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filmen viser, så har det enormt stor betydning, selv hvis du </a:t>
            </a:r>
            <a:b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kører lidt for stærkt. </a:t>
            </a:r>
          </a:p>
          <a:p>
            <a:endParaRPr lang="da-DK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100" i="0" dirty="0">
                <a:latin typeface="Arial" panose="020B0604020202020204" pitchFamily="34" charset="0"/>
                <a:cs typeface="Arial" panose="020B0604020202020204" pitchFamily="34" charset="0"/>
              </a:rPr>
              <a:t>Efter filmen kan du fx spørge eleverne: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Var der noget, der overraskede jer?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100" b="0" i="0" dirty="0">
                <a:latin typeface="Arial" panose="020B0604020202020204" pitchFamily="34" charset="0"/>
                <a:cs typeface="Arial" panose="020B0604020202020204" pitchFamily="34" charset="0"/>
              </a:rPr>
              <a:t>Hvad lagde I mest mærke til?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98082-D65E-470C-A593-A4BBDC6FBED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82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12: Øvelse: Fartens fysik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skal bruge en frivillig, som skal stille sig frem på gulvet.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 kursisten lade sig falde forover og tage fra på gulvet med flad hånd.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Spørg: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Hvordan var det?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beder du ham/hende stille sig op på en stol.</a:t>
            </a:r>
          </a:p>
          <a:p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Spørg: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Hvordan tror du det vil være at falde forover herfra? 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NB! Understreg, at kursisten naturligvis IKKE skal lade sig falde forover!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Fartens fysik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Fartens fysik kan sammenlignes med tyngdekraften. Når du står på jorden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lader dig falde mod jorden, rammer du gulvet med ca. 5 km/t.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Gør du det samme fra en stol, svarer det til ca. 10 km/t. Så lidt fart skal der til,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vi ikke kan stå imod.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svært at forstå fysikken og kraften bag farten. Vores hjerner opfatter ikke fart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 farligt i modsætning til højder. Hvis vi er højt oppe, reagerer vi eksempelvis med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 på at gå for tæt på kanten, så vi ikke falder ned. Samme mekanisme gør sig ikke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gældende ift. fart. Hvis vi havde samme instinkt ift. fart, ville vi formentlig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aldrig køre så stærkt som vi gør.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98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13: Fart og højde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Netop forholdet mellem fart og højde kan illustreres med denne film.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Filmen viser hvad forskellige hastigheder svarer til, hvis man sammenligner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den kraft man udsættes for, ved forskellige højder.</a:t>
            </a:r>
          </a:p>
          <a:p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Klik på billedet og vis filmen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Efter filmen, spørg fx: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Hvad synes I om filmen?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Hvad gjorde mest indtryk på jer?</a:t>
            </a:r>
            <a:endParaRPr lang="da-DK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7772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14: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 mange kører altid med sele?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kursisterne: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 mange kører altid med sele?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Kender I nogen, der ikke kører med sele?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Hvis I gør; siger I så noget til dem, hvis I skal køre med dem? Hvorfor/hvorfor ikke?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316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15: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kører uden sele, og bilen rammer fx et træ eller en anden bil, så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fortsætter du inden i bilen med samme hastighed, som bilen havde inden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sammenstødet. Du fortsætter indtil du rammer rat, instrumentbræt, airbag,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forrude eller andre personer i bilen.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du er bagsædepassager uden sele, og I kører galt med 80 km/t, rammer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fx chaufføren med en vægt, der svarer til en tung varevogn.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659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16: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kursisterne: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Hvorfor er alkohol farlig i trafikken?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Hvordan påvirker alkohol kroppen?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29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17: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du drikker alkohol, påvirker det din krop og dine sanser, og det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indflydelse på din kørsel, dit syn, reaktionsevne, bevægelser og din realitetssans.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Promillegrænsen for at køre bil og knallert er på 0,5. Men undersøgelser viser,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18-24 årige har en stærkt forøget risiko, hvis der er alkohol i blodet – også selv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det er under promillegrænsen.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ulovlige stoffer gør ved din krop og dine sanser, afhænger af, hvad det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for et stof. Men fælles for de forskellige stoffer er, at de alle påvirker din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opfattelse af virkeligheden, på den ene eller den anden måde.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det er farligt, når vi færdes i trafikken.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037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18: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Selv om næsten alle synes, at det er forkert at køre spritkørsel, så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sker det stadig alt for ofte. Alkohol er stadig skyld i 1 ud af 5 døds-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ulykker i trafikken.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kan godt blive dømt for spritkørsel, selv om man har under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 promille. Det sker, hvis politiet vurderer, at man ikke kan køre forsvarligt.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det gælder ulovlige stoffer, så er der en nul-tolerance.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vil sige, at man bliver straffet som om man har en promille på over 1,2,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 der kan spores det mindste i blodet. 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598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19: Martin og Sune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kursisterne filmen ’Martin og Sune (varighed ca. 10 minutter)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 til filmen: Filmen handler om Martin, der har været i en typisk unge-ulykke.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Introducer ikke for meget til filmen, men lad i stedet deltagerne selv opleve filmen.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kan følge op bagefter.</a:t>
            </a:r>
          </a:p>
          <a:p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80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2: Øvelse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Hver deltager skal vælge, hvad han/hun mener er de fire mest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almindelige årsager til, at personer bliver alvorligt kvæstet i trafikken.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Deltagerne kan få post it-sedler at sætte på lærredet oven på de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ulykkesfaktorer, de mener er de mest almindelige, eller sætte streger, hvis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præsentationen vises på en tavle. De rigtige svar afsløres på næste slide.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440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20: Opsamling på filmen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Forslag til samtale: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går der galt i situationen? (for høj fart, manglende sele, alkohol, uopmærksomhed (fest i bilen)).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kursisterne til at diskutere to og to: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Hvad gjorde mest indtryk på DIG i filmen?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Hvem kunne have været med til at forhindre ulykken (ansvar og medansvar).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Kender I nogen, der har gjort noget tilsvarende?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Hvordan kan man sige fra, hvis man oplever andre, der gør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noget, man ved er farligt?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Uddybende om filmen: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bilen sidder Martin og hans to venner Martin og Sune.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Sune kører bilen.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Situationen med Martin og Sune illustrerer en typisk unge-ulykke: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weekend/nat, der er fest i bilen, der bliver kørt for stærkt,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manglende sele og der bliver drukket alkohol.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og Sune kører 60-80 km/t. Det er i en by, hvor de må køre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 km/t, det er nat, og det er i et sving. Fartoverskridelsen føles ikke som ret meget af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Martin, men det er nok til at det går helt galt.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Siden ulykken: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(som filmen handler om) bor i København. Da ulykken skete,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gik han på teknisk skole, og havde en drøm om at blive mekaniker.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drøm måtte han opgive efter ulykken.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 har i dag en kæreste og sammen har de fået to børn. Han har formået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et godt liv, på trods af ulykken, men har et liv fuldt af begrænsninger, og hvor selv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mindste ting tager utrolig lang tid. Han er begyndt at læse jura på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Københavns Universitet, men holder i øjeblikket en pause.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Martin er derudover en del af Rådet for Sikker Trafik, hvor han tager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 på skoler og ungdomsuddannelser, og fortæller sin historie.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Sune kom ikke fysisk til skade i ulykken. Men psykisk havde han det meget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dårligt og var plaget af skyldfølelse. Ifølge Martin var det netop skyldfølelsen,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gjorde, at Sune holdt op med at passe sin sukkersyge –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hvilket resulterede i, at han døde af sygdommen et par år efter ulykken.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1043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21: Opsamling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eleverne: Hvad har gjort størst indtryk på jer, af det vi lige har været igennem?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Gentag de fire vigtigste ulykkesfaktorer: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Uopmærksomhed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Fart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Alkohol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Manglende sele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78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dette slide UDEN at flytte sedlerne/stregerne fra før.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kan kursisterne se resultatet.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Tag post it-sedlerne af igen eller visk stregerne ud, når kursisterne har set, hvor de har ramt rigtigt.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fire væsentligste årsager beskrives én ad gangen på de efterfølgende slides.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Derfor skal de ikke gennemgås her.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alle: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Overholdt fartgrænserne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Brugte sikkerhedssele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Ikke kørte spritkørsel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Var opmærksomme under kørslen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ville man kunne mere end halvere antallet af dræbte og tilskadekomne i trafikken.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er særligt kombinationen af disse faktorer (fart, alkohol, sele og uopmærksomhed),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ulykker sker – fx hvis man kører for stærkt og er uopmærksom samtidigt.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Bemærk: 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fire typiske årsager handler om, hvor ofte alvorlige ulykker sker, og hvor alvorlige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konsekvenser ulykken har. Det er fx lige så farligt at køre med ulovlige stoffer i blodet som at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køre alkoholpåvirket, men der er langt flere, som kører alkoholpåvirket. Derfor bliver mange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 dræbt eller kommer alvorligt til skade på grund af alkohol.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121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Hvad kan især distrahere under kørslen? 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 kursisterne byde ind. Hvad opfatter de som uopmærksomhed,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hvad oplever de, kan tage opmærksomheden fra trafikken?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85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5: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Uopmærksomhed i bilen er en afgørende faktor i ca. 1 ud af 3 ulykker. 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Dermed er uopmærksomhed faktisk en af de største farer i trafikken.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02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forskellige typer uopmærksomhed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du er opmærksom, er der større risiko for, at du overser en medtrafikant,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reagerer for sent eller reagerer forkert.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eleverne: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Kan I give mig nogle eksempler på, hvad der kan gøre, at man bliver</a:t>
            </a: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visuelt distraheret? Enten inde i bilen eller uden for bilen?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Og på de andre former for distraktion?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Er der nogle distraktioner, der giver flere former for uopmærksomhed samtidigt?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allerfarligste er at se væk fra trafikken, for så opdager man slet ikke, hvis der sker noget.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andre former for distraktion er også farlig, for det nedsætter reaktionstiden.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 flere sanser, man bruger på andet end at køre bil, jo farligere er det.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man fx griber ud efter telefonen for at læse en SMS, bruger man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sanser; Øjnene væk fra vejen (visuel distraktion), hånden væk fra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rattet (motorisk) og tankerne væk fra trafikken (kognitiv/mental </a:t>
            </a:r>
            <a:b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distraktion).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så er man ikke en sikker bilist.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90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7: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Få sekunders uopmærksomhed betyder rigtig meget.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 kursisterne lukke øjnene og tælle langsomt til fire.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dem: Hvor langt tror I, I har kørt på de fire sekunder, hvis I kører 80 km/t?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80 km/t kører man ca. 22 meter hvert sekund. På de fire sekunder,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lille bil kører i animationen, ville man med 80 km/t køre ca. 88 meter.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svarer næsten til længden på en hel fodboldbane.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3025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8: 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Hvorfor er farten afgørende for ulykker i trafikken?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Spørg eleverne, hvad de tror (svaret kommer på næste dias)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1712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9: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Fart er den vigtigste af alle ulykkesfaktorer.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 anden ting slår flere mennesker ihjel i trafikken end fart. 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Hvis der opstår en uventet forhindring i trafikken, skal man som fører: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Opdage forhindringen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Forstå at det er en forhindring og hvad det er 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Beslutte sig for, hvad man vil gøre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Udføre handlingen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disse opgaver påvirkes af farten. Jo hurtigere, man kører, jo kortere tid har man til alle 4 ting.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tilsvarende: jo hurtigere modparten kører, jo kortere tid har man selv til at handle.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Så jo højere farten er, jo højere er risikoen for fejl, som kan føre til ulykker. Og samtidig er den tid og 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”vejlængde”, man har til rådighed kortere, jo højere farten er. Så måske kan man slet ikke nå at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gøre det, som man har besluttet sig for, før det går galt.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Derudover er det farten, der afgør, hvor alvorlige konsekvenser en ulykke får.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9E3261-D006-9547-8080-BFB2501995C2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4951-3479-6640-957D-6BC1E3178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E4A76-B414-904A-B0D7-5CDF7A62E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1C241-EECE-1148-B820-13D62BE85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7BDF4-E97F-9C47-B9F5-84F0A112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3301C-1BCA-D149-B88B-FC6B6488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12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55FD3-CCDC-924A-9257-8FC7A111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F91363-516E-A043-B33F-4F1EE56BE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07E2E-BBB5-7944-89E5-52F12FFC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E8BA-BE51-824B-B5A6-7D1C55EC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85BF3-DCB0-6F41-944C-07D19891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28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B18407-0920-3143-9818-B61790D02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0B1DD-8B51-674E-B0EB-71F12231C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5B239-1B19-6840-98EF-803503C3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62592-011A-634D-A305-EF293933C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B6F30-67FA-F649-A381-E5A0C2BC4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58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A3EB-B548-A040-9899-5B46388E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4DDD7-9876-CF45-933C-BC9EBFFA1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39321-C37A-B04A-AF04-4C78A467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37090-8B00-0942-ACB5-EA840884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24AFD-B182-0844-BA06-F62ED258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9987-88CC-5F4C-8FB8-CBE31BAA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0E826-F36D-4441-A1C4-E3EAB924A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9025-8466-1047-A1D9-07ADF8714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08444-664F-5342-ADCE-14C66D15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DEA5-4BB9-6548-AD87-96C713A75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11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CF25-1A47-9B49-8DE3-75891856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E182B-FF72-8945-B361-86C19643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7C964-4378-9A41-B242-B2D41CCC3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83EF-F70B-9D41-860B-1AF9158C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EA542-929C-8341-B3BB-36E2B549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2720-E0D2-644F-AA21-DDA462A8F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3362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4173-7838-BB4E-A1B6-D67BD069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8C32F-01E7-984C-8289-83250B615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AA323-74AD-E34F-A1C0-F9B0109F1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262AA-9F9D-AD45-B7BB-A1467CA90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A5EA0-E084-3045-8732-5E5EBA2E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39A32-EEDE-A845-9867-9FC2292B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0D689-FA2D-2048-B047-89C0301E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A7D6C-BBCD-0A4B-8064-DC2E7E0C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66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46526-1875-9442-9011-58D2DE6E6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F155B-C233-B44D-A7E0-D5CC2F55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A7EED-9646-6F4C-B291-4D0F85BF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F82B0-8F53-204C-944E-C26D02B4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62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9AC73C-D7B6-FF44-905A-330A0F87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1F7CA1-298B-304C-87EF-6E7E56B8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1C709-686C-9546-BAE3-7EFB374D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678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B464C-E3C0-7947-81E1-25566FC07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74016-4E97-EB4F-A324-FFD07AFD0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461D-E0E3-0343-8690-AC52E8374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6D72D-519D-DE44-A866-95D4B78E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C0341-2395-114C-A1A7-1EBC4322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15D2D-8360-E84E-B79C-A404131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1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DA82-3CF0-F846-A5FD-8349B545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16C62-927A-0844-8E86-941715342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7FF93-C9ED-694D-98BF-092EB01C8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180EB-60BF-2C4A-9819-8932B5B8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ADEEA-8704-A648-88F8-E5176937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7D46E-BBE9-484C-9D35-3B977E936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69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0ED1D-C515-E449-81FC-061F544D3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6A413-34FD-2B44-841B-0B7773996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35B1A-2723-AD4C-BE88-504DE2C38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B418-7F23-A946-B38C-5D31F49329CF}" type="datetimeFigureOut">
              <a:rPr lang="da-DK" smtClean="0"/>
              <a:t>20-08-2024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C375B-B095-0344-ABD1-01CD2C9D7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13023-1B2C-A046-9EE0-2A72AD7E2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C6632-F7AC-8B4F-A629-D5DDD586D3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306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3198358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2.jpg"/><Relationship Id="rId4" Type="http://schemas.openxmlformats.org/officeDocument/2006/relationships/hyperlink" Target="https://vimeo.com/93198334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jpg"/><Relationship Id="rId4" Type="http://schemas.openxmlformats.org/officeDocument/2006/relationships/hyperlink" Target="https://vimeo.com/9319932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7CDFE-04DA-0746-B7AB-3EA8991FA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55" y="6117265"/>
            <a:ext cx="7864290" cy="7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1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E38029-6BE2-A64A-9542-7A7E76A0D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46306-5B43-F447-8333-90866D31EF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10" y="0"/>
            <a:ext cx="953420" cy="74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F979E2-520B-8441-809A-B731B4F84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88874"/>
            <a:ext cx="2828261" cy="2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7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ACDA9AE8-EF48-DE46-A2FF-5E548F44EC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47"/>
            <a:ext cx="12192000" cy="685610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39A7016-AC0F-43CB-84F0-888EF9693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8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EEB51-389F-4A4E-84DE-2D7CA18CB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F2EA7-E943-2B46-9E60-A89D2DBDA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5EEB51-389F-4A4E-84DE-2D7CA18CB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F2EA7-E943-2B46-9E60-A89D2DBDA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91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F74AD-E9E5-CB41-8CFC-15B3C411D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51E0E8-225C-2A4F-A861-BA5A6427C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0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57F71-E51E-4345-AAF1-50FEAB16D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1D52A-A674-3244-B38F-739DAD127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6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6F832-FAA7-D040-8A35-052B95084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4F906-12E4-A543-ABB2-C62A795BF2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DE09F-5AB6-634C-90FC-A5856726C5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89C65-C36A-AB4D-8A6A-199A00BF1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88874"/>
            <a:ext cx="2828261" cy="27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7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0E9E9-9E5B-674C-B8C6-0CE2C5E36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461BC8-3EEE-3641-B4C2-4597CFA36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BD75A-9C40-4446-8F95-F4F04971B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9972" cy="6901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E7EAA5-DFF8-D440-B3D3-59E74646F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59392C-7034-B34B-8022-30B9ABD8A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2605D7-F310-5747-9E4A-3D67A651E5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7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A5D8C2-8C99-EC4B-A4F8-C97F9873F5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47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9968" cy="6958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15FE-8FA3-6E4B-8306-E2E5A4FE8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95BFB-8B40-E540-A612-E4D6DFBDB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7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69971" cy="6901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A47556-C82A-804B-8C92-B1C62FE0AC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52BE0-FF29-B24B-B35A-55CE1619A1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4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8" y="0"/>
            <a:ext cx="12319590" cy="690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202548-286E-584D-873C-AB49968A8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194C89-2336-F44D-90FA-F8E546F99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8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9" cy="6901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E9775-8A1D-154A-882B-0C3F5F3A2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31780-E563-514F-87C5-19E2BFCA0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7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9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E72A7-5D2C-8A40-8CB5-4B4B43F3FB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FC3F0-A443-8347-AF6D-43287417E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6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C59E8-F773-DF45-9E50-6A4853453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6" name="Billede 5" descr="illu-til-jeppe1.gif">
            <a:extLst>
              <a:ext uri="{FF2B5EF4-FFF2-40B4-BE49-F238E27FC236}">
                <a16:creationId xmlns:a16="http://schemas.microsoft.com/office/drawing/2014/main" id="{F89570B2-5DC8-1A4B-BCE5-156FAF407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6241807"/>
            <a:ext cx="11335301" cy="50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 descr="by.gif">
            <a:extLst>
              <a:ext uri="{FF2B5EF4-FFF2-40B4-BE49-F238E27FC236}">
                <a16:creationId xmlns:a16="http://schemas.microsoft.com/office/drawing/2014/main" id="{3D999F83-5100-8B49-BD3C-BB83E0824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4933041"/>
            <a:ext cx="10421169" cy="93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6" descr="illu-til-jeppe2.gif">
            <a:extLst>
              <a:ext uri="{FF2B5EF4-FFF2-40B4-BE49-F238E27FC236}">
                <a16:creationId xmlns:a16="http://schemas.microsoft.com/office/drawing/2014/main" id="{60285E94-24B3-D141-B82A-CF642DDE4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5989238"/>
            <a:ext cx="505959" cy="23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4">
            <a:extLst>
              <a:ext uri="{FF2B5EF4-FFF2-40B4-BE49-F238E27FC236}">
                <a16:creationId xmlns:a16="http://schemas.microsoft.com/office/drawing/2014/main" id="{07038C66-0495-214F-8F44-EC42B1247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959" y="4446010"/>
            <a:ext cx="2990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da-DK" altLang="da-DK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Svar: cirka 88 meter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EC8FB4-DD04-A148-9191-3A857E983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10" y="0"/>
            <a:ext cx="953420" cy="74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99833E-7 L 0.85382 5.99833E-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E21999-E357-4244-B286-9B4E3C766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A7C628-24E7-E84A-9DDB-82FFC22B00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4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97E272-1F1C-264A-A334-6F77F67F7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6526850"/>
            <a:ext cx="3879850" cy="229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4C4797-C2FA-DC44-A89C-B4438691B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8" y="0"/>
            <a:ext cx="12269968" cy="69018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58EEB9-A3A4-D841-8E10-AF7DD195F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44" y="1"/>
            <a:ext cx="913422" cy="715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E40F7D-B332-3E49-8E8A-CFDBFACD65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916" y="6591643"/>
            <a:ext cx="2814084" cy="27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1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7ec0b85-bbf5-4c3a-a2b3-e9c6521321ef" xsi:nil="true"/>
    <_ip_UnifiedCompliancePolicyProperties xmlns="http://schemas.microsoft.com/sharepoint/v3" xsi:nil="true"/>
    <lcf76f155ced4ddcb4097134ff3c332f xmlns="62a760ea-efa5-410b-af03-078339f2ce7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819F1ACDD85E49BAF171FB151DFE4C" ma:contentTypeVersion="20" ma:contentTypeDescription="Opret et nyt dokument." ma:contentTypeScope="" ma:versionID="dd2a0fc75944a3733f909e985fe00523">
  <xsd:schema xmlns:xsd="http://www.w3.org/2001/XMLSchema" xmlns:xs="http://www.w3.org/2001/XMLSchema" xmlns:p="http://schemas.microsoft.com/office/2006/metadata/properties" xmlns:ns1="http://schemas.microsoft.com/sharepoint/v3" xmlns:ns2="62a760ea-efa5-410b-af03-078339f2ce7f" xmlns:ns3="57ec0b85-bbf5-4c3a-a2b3-e9c6521321ef" targetNamespace="http://schemas.microsoft.com/office/2006/metadata/properties" ma:root="true" ma:fieldsID="ff87cb12f6326a2b38faf5248269a3fe" ns1:_="" ns2:_="" ns3:_="">
    <xsd:import namespace="http://schemas.microsoft.com/sharepoint/v3"/>
    <xsd:import namespace="62a760ea-efa5-410b-af03-078339f2ce7f"/>
    <xsd:import namespace="57ec0b85-bbf5-4c3a-a2b3-e9c652132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Egenskaber for Unified Compliance Policy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Handling for Unified Compliance Policy-grænseflad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760ea-efa5-410b-af03-078339f2ce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b8b0ea92-8fc6-4f93-88fb-0de613e32b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c0b85-bbf5-4c3a-a2b3-e9c652132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5b36629a-2047-4f6f-8232-1ce77612f5f3}" ma:internalName="TaxCatchAll" ma:showField="CatchAllData" ma:web="57ec0b85-bbf5-4c3a-a2b3-e9c6521321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0251A4-FE33-4360-8DA2-3A7596A0F09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2a760ea-efa5-410b-af03-078339f2ce7f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terms/"/>
    <ds:schemaRef ds:uri="57ec0b85-bbf5-4c3a-a2b3-e9c6521321e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0D1CE5D-03D8-4812-A697-5EE7911C72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A2E71-AD75-4A54-9D19-7C2F4AFB1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a760ea-efa5-410b-af03-078339f2ce7f"/>
    <ds:schemaRef ds:uri="57ec0b85-bbf5-4c3a-a2b3-e9c652132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2310</Words>
  <Application>Microsoft Office PowerPoint</Application>
  <PresentationFormat>Widescreen</PresentationFormat>
  <Paragraphs>267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2" baseType="lpstr"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Hemp</dc:creator>
  <cp:lastModifiedBy>Lars Olsen</cp:lastModifiedBy>
  <cp:revision>41</cp:revision>
  <dcterms:created xsi:type="dcterms:W3CDTF">2018-02-08T10:29:18Z</dcterms:created>
  <dcterms:modified xsi:type="dcterms:W3CDTF">2024-08-20T08:53:59Z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0x0101005D819F1ACDD85E49BAF171FB151DFE4C</vt:lpwstr>
  </property>
  <property fmtid="{D5CDD505-2E9C-101B-9397-08002B2CF9AE}" pid="3" name="MediaServiceImageTags">
    <vt:lpwstr/>
  </property>
  <property fmtid="{D5CDD505-2E9C-101B-9397-08002B2CF9AE}" pid="4" name="MSIP_Label_759d2acc-2e22-46ff-8fc7-1240f36a072d_Enabled">
    <vt:lpwstr>true</vt:lpwstr>
  </property>
  <property fmtid="{D5CDD505-2E9C-101B-9397-08002B2CF9AE}" pid="5" name="MSIP_Label_759d2acc-2e22-46ff-8fc7-1240f36a072d_SetDate">
    <vt:lpwstr>2024-08-20T08:53:56Z</vt:lpwstr>
  </property>
  <property fmtid="{D5CDD505-2E9C-101B-9397-08002B2CF9AE}" pid="6" name="MSIP_Label_759d2acc-2e22-46ff-8fc7-1240f36a072d_Method">
    <vt:lpwstr>Standard</vt:lpwstr>
  </property>
  <property fmtid="{D5CDD505-2E9C-101B-9397-08002B2CF9AE}" pid="7" name="MSIP_Label_759d2acc-2e22-46ff-8fc7-1240f36a072d_Name">
    <vt:lpwstr>Offentlig</vt:lpwstr>
  </property>
  <property fmtid="{D5CDD505-2E9C-101B-9397-08002B2CF9AE}" pid="8" name="MSIP_Label_759d2acc-2e22-46ff-8fc7-1240f36a072d_SiteId">
    <vt:lpwstr>45ee02d8-8ecd-4670-bf37-fef227d60591</vt:lpwstr>
  </property>
  <property fmtid="{D5CDD505-2E9C-101B-9397-08002B2CF9AE}" pid="9" name="MSIP_Label_759d2acc-2e22-46ff-8fc7-1240f36a072d_ActionId">
    <vt:lpwstr>9ff332df-a7ac-4f35-8c70-83f878a6bb24</vt:lpwstr>
  </property>
  <property fmtid="{D5CDD505-2E9C-101B-9397-08002B2CF9AE}" pid="10" name="MSIP_Label_759d2acc-2e22-46ff-8fc7-1240f36a072d_ContentBits">
    <vt:lpwstr>0</vt:lpwstr>
  </property>
</Properties>
</file>