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406" r:id="rId3"/>
    <p:sldId id="403" r:id="rId4"/>
    <p:sldId id="405" r:id="rId5"/>
    <p:sldId id="404" r:id="rId6"/>
    <p:sldId id="410" r:id="rId7"/>
    <p:sldId id="409" r:id="rId8"/>
  </p:sldIdLst>
  <p:sldSz cx="9144000" cy="6858000" type="screen4x3"/>
  <p:notesSz cx="6805613" cy="99441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5050"/>
    <a:srgbClr val="0000CC"/>
    <a:srgbClr val="008A3D"/>
    <a:srgbClr val="FF0000"/>
    <a:srgbClr val="C82E10"/>
    <a:srgbClr val="DDB1D0"/>
    <a:srgbClr val="F2B0F4"/>
    <a:srgbClr val="C81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yst layou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yst layout 1 - Markerin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81454" autoAdjust="0"/>
  </p:normalViewPr>
  <p:slideViewPr>
    <p:cSldViewPr>
      <p:cViewPr>
        <p:scale>
          <a:sx n="80" d="100"/>
          <a:sy n="80" d="100"/>
        </p:scale>
        <p:origin x="-20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0" tIns="47850" rIns="95700" bIns="47850" rtlCol="0"/>
          <a:lstStyle>
            <a:lvl1pPr algn="l">
              <a:defRPr sz="13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0" tIns="47850" rIns="95700" bIns="47850" rtlCol="0"/>
          <a:lstStyle>
            <a:lvl1pPr algn="r">
              <a:defRPr sz="1300"/>
            </a:lvl1pPr>
          </a:lstStyle>
          <a:p>
            <a:fld id="{313FF025-ED9E-455D-B652-7BD1D863252C}" type="datetimeFigureOut">
              <a:rPr lang="da-DK" smtClean="0"/>
              <a:pPr/>
              <a:t>04-02-2019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0" tIns="47850" rIns="95700" bIns="47850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5"/>
          </a:xfrm>
          <a:prstGeom prst="rect">
            <a:avLst/>
          </a:prstGeom>
        </p:spPr>
        <p:txBody>
          <a:bodyPr vert="horz" lIns="95700" tIns="47850" rIns="95700" bIns="4785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0" tIns="47850" rIns="95700" bIns="47850" rtlCol="0" anchor="b"/>
          <a:lstStyle>
            <a:lvl1pPr algn="l">
              <a:defRPr sz="1300"/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0" tIns="47850" rIns="95700" bIns="47850" rtlCol="0" anchor="b"/>
          <a:lstStyle>
            <a:lvl1pPr algn="r">
              <a:defRPr sz="1300"/>
            </a:lvl1pPr>
          </a:lstStyle>
          <a:p>
            <a:fld id="{2E11851D-F310-44F4-9FB9-64E168DC5FFB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28852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1851D-F310-44F4-9FB9-64E168DC5FFB}" type="slidenum">
              <a:rPr lang="da-DK" smtClean="0"/>
              <a:pPr/>
              <a:t>1</a:t>
            </a:fld>
            <a:endParaRPr lang="da-DK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SV_dk_red_80pct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52" y="194219"/>
            <a:ext cx="2407124" cy="864096"/>
          </a:xfrm>
          <a:prstGeom prst="rect">
            <a:avLst/>
          </a:prstGeom>
        </p:spPr>
      </p:pic>
      <p:sp>
        <p:nvSpPr>
          <p:cNvPr id="5" name="TextBox 14"/>
          <p:cNvSpPr txBox="1"/>
          <p:nvPr userDrawn="1"/>
        </p:nvSpPr>
        <p:spPr>
          <a:xfrm>
            <a:off x="6632480" y="6507714"/>
            <a:ext cx="2520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1" baseline="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FORSVARETS SANITETSKOMMANDO </a:t>
            </a:r>
            <a:endParaRPr lang="en-US" sz="9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860" y="5279716"/>
            <a:ext cx="151216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2E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FSV_dk_white_80PCT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11" y="188640"/>
            <a:ext cx="2407125" cy="864096"/>
          </a:xfrm>
          <a:prstGeom prst="rect">
            <a:avLst/>
          </a:prstGeom>
        </p:spPr>
      </p:pic>
      <p:sp>
        <p:nvSpPr>
          <p:cNvPr id="12" name="TextBox 14"/>
          <p:cNvSpPr txBox="1"/>
          <p:nvPr userDrawn="1"/>
        </p:nvSpPr>
        <p:spPr>
          <a:xfrm>
            <a:off x="0" y="6488668"/>
            <a:ext cx="1965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900" baseline="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endParaRPr lang="en-US" sz="9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14"/>
          <p:cNvSpPr txBox="1"/>
          <p:nvPr userDrawn="1"/>
        </p:nvSpPr>
        <p:spPr>
          <a:xfrm>
            <a:off x="6649787" y="6557918"/>
            <a:ext cx="24942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1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FORSVARETS SANITETSKOMMANDO</a:t>
            </a:r>
            <a:endParaRPr lang="en-US" sz="9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kstboks 5"/>
          <p:cNvSpPr txBox="1"/>
          <p:nvPr userDrawn="1"/>
        </p:nvSpPr>
        <p:spPr>
          <a:xfrm>
            <a:off x="0" y="2894166"/>
            <a:ext cx="9144000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a-DK" sz="3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FORSVARETS </a:t>
            </a:r>
            <a:r>
              <a:rPr lang="da-DK" sz="3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SANITETSKOMMANDO</a:t>
            </a:r>
            <a:endParaRPr lang="da-DK" sz="3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5"/>
          <p:cNvSpPr txBox="1"/>
          <p:nvPr userDrawn="1"/>
        </p:nvSpPr>
        <p:spPr>
          <a:xfrm>
            <a:off x="848" y="4655150"/>
            <a:ext cx="9143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>
              <a:spcBef>
                <a:spcPts val="0"/>
              </a:spcBef>
              <a:defRPr/>
            </a:pPr>
            <a:r>
              <a:rPr lang="da-DK" sz="1400" kern="0" cap="al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CENTER</a:t>
            </a:r>
            <a:r>
              <a:rPr lang="da-DK" sz="1400" kern="0" cap="all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FOR SUNDHEDS- OG SANITETSUDDANNELSE</a:t>
            </a:r>
            <a:endParaRPr lang="da-DK" sz="1050" kern="0" cap="all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1" name="Lige forbindelse 10"/>
          <p:cNvCxnSpPr/>
          <p:nvPr userDrawn="1"/>
        </p:nvCxnSpPr>
        <p:spPr>
          <a:xfrm flipH="1">
            <a:off x="0" y="4653136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46" y="5255224"/>
            <a:ext cx="1080120" cy="152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0" y="347745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>
                <a:solidFill>
                  <a:schemeClr val="bg1"/>
                </a:solidFill>
              </a:rPr>
              <a:t>Førstehjælp – lektion 6</a:t>
            </a:r>
            <a:endParaRPr lang="da-DK" sz="3200" dirty="0">
              <a:solidFill>
                <a:schemeClr val="bg1"/>
              </a:solidFill>
            </a:endParaRPr>
          </a:p>
        </p:txBody>
      </p:sp>
      <p:sp>
        <p:nvSpPr>
          <p:cNvPr id="3" name="Tekstboks 2"/>
          <p:cNvSpPr txBox="1"/>
          <p:nvPr/>
        </p:nvSpPr>
        <p:spPr>
          <a:xfrm>
            <a:off x="0" y="407707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000" dirty="0" smtClean="0">
                <a:solidFill>
                  <a:schemeClr val="bg1"/>
                </a:solidFill>
              </a:rPr>
              <a:t>FØRSTEHJÆLP TIL SYGDOMME</a:t>
            </a:r>
            <a:endParaRPr lang="da-DK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51520" y="1181100"/>
            <a:ext cx="8640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3200" dirty="0" smtClean="0">
                <a:latin typeface="+mj-lt"/>
                <a:cs typeface="Arial" pitchFamily="34" charset="0"/>
              </a:rPr>
              <a:t>FORSVARETS FØRSTEHJÆLPSUDDANNELSE</a:t>
            </a:r>
          </a:p>
          <a:p>
            <a:pPr algn="ctr"/>
            <a:endParaRPr lang="da-DK" sz="3200" dirty="0" smtClean="0">
              <a:latin typeface="+mj-lt"/>
              <a:cs typeface="Arial" pitchFamily="34" charset="0"/>
            </a:endParaRPr>
          </a:p>
          <a:p>
            <a:pPr algn="ctr"/>
            <a:r>
              <a:rPr lang="da-DK" sz="2800" dirty="0" smtClean="0">
                <a:latin typeface="+mj-lt"/>
                <a:cs typeface="Arial" pitchFamily="34" charset="0"/>
              </a:rPr>
              <a:t>FØR:</a:t>
            </a:r>
          </a:p>
          <a:p>
            <a:pPr algn="ctr"/>
            <a:r>
              <a:rPr lang="da-DK" sz="2800" dirty="0" smtClean="0">
                <a:latin typeface="+mj-lt"/>
                <a:cs typeface="Arial" pitchFamily="34" charset="0"/>
              </a:rPr>
              <a:t>Lektion 5, Førstehjælp </a:t>
            </a:r>
            <a:r>
              <a:rPr lang="da-DK" sz="2800" dirty="0" smtClean="0">
                <a:latin typeface="+mj-lt"/>
                <a:cs typeface="Arial" pitchFamily="34" charset="0"/>
              </a:rPr>
              <a:t>til</a:t>
            </a:r>
            <a:r>
              <a:rPr lang="da-DK" sz="2800" dirty="0" smtClean="0">
                <a:latin typeface="+mj-lt"/>
                <a:cs typeface="Arial" pitchFamily="34" charset="0"/>
              </a:rPr>
              <a:t> </a:t>
            </a:r>
            <a:r>
              <a:rPr lang="da-DK" sz="2800" dirty="0" smtClean="0">
                <a:latin typeface="+mj-lt"/>
                <a:cs typeface="Arial" pitchFamily="34" charset="0"/>
              </a:rPr>
              <a:t>skader på bevægeapparatet inkl. hovedskader</a:t>
            </a:r>
          </a:p>
          <a:p>
            <a:pPr algn="ctr"/>
            <a:endParaRPr lang="da-DK" sz="2800" dirty="0" smtClean="0">
              <a:latin typeface="+mj-lt"/>
              <a:cs typeface="Arial" pitchFamily="34" charset="0"/>
            </a:endParaRPr>
          </a:p>
          <a:p>
            <a:pPr algn="ctr"/>
            <a:r>
              <a:rPr lang="da-DK" sz="2800" dirty="0" smtClean="0">
                <a:latin typeface="+mj-lt"/>
                <a:cs typeface="Arial" pitchFamily="34" charset="0"/>
              </a:rPr>
              <a:t>NU:</a:t>
            </a:r>
          </a:p>
          <a:p>
            <a:pPr algn="ctr"/>
            <a:r>
              <a:rPr lang="da-DK" sz="2800" dirty="0" smtClean="0">
                <a:latin typeface="+mj-lt"/>
                <a:cs typeface="Arial" pitchFamily="34" charset="0"/>
              </a:rPr>
              <a:t>Lektion 6, Førstehjælp </a:t>
            </a:r>
            <a:r>
              <a:rPr lang="da-DK" sz="2800" dirty="0" smtClean="0">
                <a:latin typeface="+mj-lt"/>
                <a:cs typeface="Arial" pitchFamily="34" charset="0"/>
              </a:rPr>
              <a:t>til </a:t>
            </a:r>
            <a:r>
              <a:rPr lang="da-DK" sz="2800" dirty="0" smtClean="0">
                <a:latin typeface="+mj-lt"/>
                <a:cs typeface="Arial" pitchFamily="34" charset="0"/>
              </a:rPr>
              <a:t>sygdomme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5496" y="1124744"/>
            <a:ext cx="9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a-DK" sz="3200" dirty="0" smtClean="0">
                <a:cs typeface="Arial" pitchFamily="34" charset="0"/>
              </a:rPr>
              <a:t>Ved lektionens afslutning kan deltageren: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1988840"/>
            <a:ext cx="8928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>
                <a:latin typeface="+mj-lt"/>
                <a:cs typeface="Arial" pitchFamily="34" charset="0"/>
              </a:rPr>
              <a:t>Handle hensigtsmæssigt ved akut opståede situationer i forbindelse med sygdom </a:t>
            </a:r>
          </a:p>
          <a:p>
            <a:pPr algn="ctr"/>
            <a:endParaRPr lang="da-DK" sz="2400" dirty="0" smtClean="0">
              <a:latin typeface="+mj-lt"/>
              <a:cs typeface="Arial" pitchFamily="34" charset="0"/>
            </a:endParaRPr>
          </a:p>
          <a:p>
            <a:pPr algn="ctr"/>
            <a:r>
              <a:rPr lang="da-DK" sz="2400" dirty="0" smtClean="0">
                <a:latin typeface="+mj-lt"/>
                <a:cs typeface="Arial" pitchFamily="34" charset="0"/>
              </a:rPr>
              <a:t>Vurdere og yde den relevante førstehjælp i kritiske eller livstruende sygdomssituationer</a:t>
            </a:r>
            <a:endParaRPr lang="en-US" sz="2400" dirty="0">
              <a:latin typeface="+mj-lt"/>
              <a:cs typeface="Arial" pitchFamily="34" charset="0"/>
            </a:endParaRPr>
          </a:p>
        </p:txBody>
      </p:sp>
      <p:cxnSp>
        <p:nvCxnSpPr>
          <p:cNvPr id="5" name="Straight Connector 13"/>
          <p:cNvCxnSpPr/>
          <p:nvPr/>
        </p:nvCxnSpPr>
        <p:spPr>
          <a:xfrm>
            <a:off x="107504" y="1700808"/>
            <a:ext cx="8928992" cy="0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/>
          <p:nvPr/>
        </p:nvSpPr>
        <p:spPr>
          <a:xfrm>
            <a:off x="107504" y="1124744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a-DK" sz="3200" dirty="0" smtClean="0">
                <a:latin typeface="+mj-lt"/>
                <a:cs typeface="Arial" pitchFamily="34" charset="0"/>
              </a:rPr>
              <a:t>Hvorfor ?</a:t>
            </a:r>
          </a:p>
        </p:txBody>
      </p:sp>
      <p:cxnSp>
        <p:nvCxnSpPr>
          <p:cNvPr id="8" name="Straight Connector 13"/>
          <p:cNvCxnSpPr/>
          <p:nvPr/>
        </p:nvCxnSpPr>
        <p:spPr>
          <a:xfrm>
            <a:off x="107504" y="1700808"/>
            <a:ext cx="8928992" cy="0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204" y="1798677"/>
            <a:ext cx="2446007" cy="325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844824"/>
            <a:ext cx="2633565" cy="240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5875" y="1844824"/>
            <a:ext cx="2361638" cy="201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124744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a-DK" sz="3200" dirty="0" smtClean="0">
                <a:latin typeface="+mj-lt"/>
                <a:cs typeface="Arial" pitchFamily="34" charset="0"/>
              </a:rPr>
              <a:t>Hvorledes</a:t>
            </a:r>
          </a:p>
        </p:txBody>
      </p:sp>
      <p:sp>
        <p:nvSpPr>
          <p:cNvPr id="7" name="Titel 6"/>
          <p:cNvSpPr txBox="1">
            <a:spLocks/>
          </p:cNvSpPr>
          <p:nvPr/>
        </p:nvSpPr>
        <p:spPr>
          <a:xfrm>
            <a:off x="251520" y="2130425"/>
            <a:ext cx="8640960" cy="650503"/>
          </a:xfrm>
          <a:prstGeom prst="rect">
            <a:avLst/>
          </a:prstGeom>
        </p:spPr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/>
            </a:r>
            <a:br>
              <a:rPr kumimoji="0" lang="da-DK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</a:br>
            <a:endParaRPr kumimoji="0" lang="da-DK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3" name="Tekstboks 12"/>
          <p:cNvSpPr txBox="1"/>
          <p:nvPr/>
        </p:nvSpPr>
        <p:spPr>
          <a:xfrm>
            <a:off x="102568" y="1988840"/>
            <a:ext cx="89289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ysClr val="windowText" lastClr="000000"/>
                </a:solidFill>
                <a:cs typeface="Arial" pitchFamily="34" charset="0"/>
              </a:rPr>
              <a:t>Tre livsvigtige systemer:</a:t>
            </a:r>
            <a:endParaRPr lang="da-DK" sz="2800" dirty="0" smtClean="0"/>
          </a:p>
          <a:p>
            <a:endParaRPr lang="da-DK" sz="2800" dirty="0" smtClean="0"/>
          </a:p>
          <a:p>
            <a:r>
              <a:rPr lang="da-DK" sz="2800" dirty="0" smtClean="0"/>
              <a:t>- Centralnervesystemet</a:t>
            </a:r>
          </a:p>
          <a:p>
            <a:endParaRPr lang="da-DK" sz="2800" dirty="0" smtClean="0"/>
          </a:p>
          <a:p>
            <a:r>
              <a:rPr lang="da-DK" sz="2800" dirty="0" smtClean="0"/>
              <a:t>- Åndedrætssystemet</a:t>
            </a:r>
          </a:p>
          <a:p>
            <a:pPr>
              <a:buFont typeface="Arial" pitchFamily="34" charset="0"/>
              <a:buChar char="•"/>
            </a:pPr>
            <a:endParaRPr lang="da-DK" sz="2800" dirty="0" smtClean="0"/>
          </a:p>
          <a:p>
            <a:r>
              <a:rPr lang="da-DK" sz="2800" dirty="0" smtClean="0"/>
              <a:t>- Kredsløbssystemet</a:t>
            </a:r>
            <a:endParaRPr lang="da-DK" sz="2800" dirty="0"/>
          </a:p>
        </p:txBody>
      </p:sp>
      <p:cxnSp>
        <p:nvCxnSpPr>
          <p:cNvPr id="6" name="Straight Connector 13"/>
          <p:cNvCxnSpPr/>
          <p:nvPr/>
        </p:nvCxnSpPr>
        <p:spPr>
          <a:xfrm>
            <a:off x="107504" y="1700808"/>
            <a:ext cx="8928992" cy="0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124744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+mj-lt"/>
                <a:cs typeface="Arial" pitchFamily="34" charset="0"/>
              </a:rPr>
              <a:t>Øvelse</a:t>
            </a:r>
            <a:endParaRPr lang="en-US" sz="3200" dirty="0">
              <a:latin typeface="+mj-lt"/>
              <a:cs typeface="Arial" pitchFamily="34" charset="0"/>
            </a:endParaRPr>
          </a:p>
        </p:txBody>
      </p:sp>
      <p:sp>
        <p:nvSpPr>
          <p:cNvPr id="7" name="Pladsholder til indhold 9"/>
          <p:cNvSpPr>
            <a:spLocks noGrp="1"/>
          </p:cNvSpPr>
          <p:nvPr>
            <p:ph idx="4294967295"/>
          </p:nvPr>
        </p:nvSpPr>
        <p:spPr>
          <a:xfrm>
            <a:off x="107504" y="1700808"/>
            <a:ext cx="8928992" cy="4824536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Gå sammen i grupper (2-5) og brug FØHJ ABC bogen</a:t>
            </a:r>
          </a:p>
          <a:p>
            <a:pPr>
              <a:buNone/>
            </a:pPr>
            <a:endParaRPr lang="da-DK" sz="1800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Udarbejd en planche med følgende indhold:  </a:t>
            </a:r>
          </a:p>
          <a:p>
            <a:pPr lvl="1">
              <a:buFont typeface="Arial" pitchFamily="34" charset="0"/>
              <a:buChar char="•"/>
            </a:pPr>
            <a:r>
              <a:rPr lang="da-DK" sz="2000" dirty="0" smtClean="0">
                <a:latin typeface="+mj-lt"/>
                <a:cs typeface="Arial" pitchFamily="34" charset="0"/>
              </a:rPr>
              <a:t>Hvilket system påvirkes (central, åndedræt eller kredsløbet)</a:t>
            </a:r>
          </a:p>
          <a:p>
            <a:pPr lvl="1">
              <a:buFont typeface="Arial" pitchFamily="34" charset="0"/>
              <a:buChar char="•"/>
            </a:pPr>
            <a:r>
              <a:rPr lang="da-DK" sz="2000" dirty="0" smtClean="0">
                <a:latin typeface="+mj-lt"/>
                <a:cs typeface="Arial" pitchFamily="34" charset="0"/>
              </a:rPr>
              <a:t>Kort beskrivelse af sygdommen evt. egne erfaringer</a:t>
            </a:r>
          </a:p>
          <a:p>
            <a:pPr lvl="1">
              <a:buFont typeface="Arial" pitchFamily="34" charset="0"/>
              <a:buChar char="•"/>
            </a:pPr>
            <a:r>
              <a:rPr lang="da-DK" sz="2000" dirty="0" smtClean="0">
                <a:latin typeface="+mj-lt"/>
                <a:cs typeface="Arial" pitchFamily="34" charset="0"/>
              </a:rPr>
              <a:t>Symptomer</a:t>
            </a:r>
          </a:p>
          <a:p>
            <a:pPr lvl="1"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Lav et scenarie om jeres tildelte sygdom. En fra gruppen den sygdomsramte og en er førstehjælper. Førstehjælperen skal yde den nødvendige førstehjælp. Brug eventuelt bogen til hjælp.</a:t>
            </a:r>
          </a:p>
          <a:p>
            <a:pPr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Tid til opgaven 20 min.</a:t>
            </a:r>
          </a:p>
          <a:p>
            <a:pPr>
              <a:buNone/>
            </a:pPr>
            <a:endParaRPr lang="da-DK" sz="1400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Fremlæggelse for klassen (5 min.). </a:t>
            </a:r>
          </a:p>
          <a:p>
            <a:pPr>
              <a:buNone/>
            </a:pPr>
            <a:endParaRPr lang="da-DK" sz="2000" dirty="0" smtClean="0">
              <a:latin typeface="+mj-lt"/>
              <a:cs typeface="Arial" pitchFamily="34" charset="0"/>
            </a:endParaRPr>
          </a:p>
        </p:txBody>
      </p:sp>
      <p:cxnSp>
        <p:nvCxnSpPr>
          <p:cNvPr id="6" name="Straight Connector 13"/>
          <p:cNvCxnSpPr/>
          <p:nvPr/>
        </p:nvCxnSpPr>
        <p:spPr>
          <a:xfrm>
            <a:off x="107504" y="1700808"/>
            <a:ext cx="8928992" cy="0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124744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+mj-lt"/>
                <a:cs typeface="Arial" pitchFamily="34" charset="0"/>
              </a:rPr>
              <a:t>Sygdomme</a:t>
            </a:r>
            <a:r>
              <a:rPr lang="en-US" sz="3200" dirty="0" smtClean="0">
                <a:latin typeface="+mj-lt"/>
                <a:cs typeface="Arial" pitchFamily="34" charset="0"/>
              </a:rPr>
              <a:t>:</a:t>
            </a:r>
            <a:endParaRPr lang="en-US" sz="3200" dirty="0">
              <a:latin typeface="+mj-lt"/>
              <a:cs typeface="Arial" pitchFamily="34" charset="0"/>
            </a:endParaRPr>
          </a:p>
        </p:txBody>
      </p:sp>
      <p:sp>
        <p:nvSpPr>
          <p:cNvPr id="4" name="Pladsholder til indhold 6"/>
          <p:cNvSpPr>
            <a:spLocks noGrp="1"/>
          </p:cNvSpPr>
          <p:nvPr>
            <p:ph idx="4294967295"/>
          </p:nvPr>
        </p:nvSpPr>
        <p:spPr>
          <a:xfrm>
            <a:off x="107504" y="1988840"/>
            <a:ext cx="8928992" cy="4702578"/>
          </a:xfrm>
          <a:prstGeom prst="rect">
            <a:avLst/>
          </a:prstGeom>
        </p:spPr>
        <p:txBody>
          <a:bodyPr/>
          <a:lstStyle/>
          <a:p>
            <a:r>
              <a:rPr lang="da-DK" sz="2800" dirty="0" smtClean="0">
                <a:latin typeface="+mj-lt"/>
                <a:cs typeface="Arial" pitchFamily="34" charset="0"/>
              </a:rPr>
              <a:t>Blodprop/blødning i hjernen</a:t>
            </a:r>
          </a:p>
          <a:p>
            <a:r>
              <a:rPr lang="da-DK" sz="2800" dirty="0" smtClean="0">
                <a:latin typeface="+mj-lt"/>
                <a:cs typeface="Arial" pitchFamily="34" charset="0"/>
              </a:rPr>
              <a:t>Sukkersyge</a:t>
            </a:r>
          </a:p>
          <a:p>
            <a:r>
              <a:rPr lang="da-DK" sz="2800" dirty="0" smtClean="0">
                <a:latin typeface="+mj-lt"/>
                <a:cs typeface="Arial" pitchFamily="34" charset="0"/>
              </a:rPr>
              <a:t>Epilepsi (krampe)</a:t>
            </a:r>
          </a:p>
          <a:p>
            <a:r>
              <a:rPr lang="da-DK" sz="2800" dirty="0" smtClean="0">
                <a:latin typeface="+mj-lt"/>
                <a:cs typeface="Arial" pitchFamily="34" charset="0"/>
              </a:rPr>
              <a:t>Feberkrampe</a:t>
            </a:r>
          </a:p>
          <a:p>
            <a:r>
              <a:rPr lang="da-DK" sz="2800" dirty="0" smtClean="0">
                <a:latin typeface="+mj-lt"/>
                <a:cs typeface="Arial" pitchFamily="34" charset="0"/>
              </a:rPr>
              <a:t>Astma</a:t>
            </a:r>
          </a:p>
          <a:p>
            <a:r>
              <a:rPr lang="da-DK" sz="2800" dirty="0" smtClean="0">
                <a:latin typeface="+mj-lt"/>
                <a:cs typeface="Arial" pitchFamily="34" charset="0"/>
              </a:rPr>
              <a:t>Kronisk bronkitis/KOL</a:t>
            </a:r>
          </a:p>
          <a:p>
            <a:r>
              <a:rPr lang="da-DK" sz="2800" dirty="0" smtClean="0">
                <a:latin typeface="+mj-lt"/>
                <a:cs typeface="Arial" pitchFamily="34" charset="0"/>
              </a:rPr>
              <a:t>Blodprop i hjertet</a:t>
            </a:r>
          </a:p>
          <a:p>
            <a:r>
              <a:rPr lang="da-DK" sz="2800" dirty="0" smtClean="0">
                <a:latin typeface="+mj-lt"/>
                <a:cs typeface="Arial" pitchFamily="34" charset="0"/>
              </a:rPr>
              <a:t>Hjertekrampe</a:t>
            </a:r>
          </a:p>
          <a:p>
            <a:r>
              <a:rPr lang="da-DK" sz="2800" dirty="0" smtClean="0">
                <a:latin typeface="+mj-lt"/>
                <a:cs typeface="Arial" pitchFamily="34" charset="0"/>
              </a:rPr>
              <a:t>Mave infektion</a:t>
            </a:r>
          </a:p>
          <a:p>
            <a:endParaRPr lang="da-DK" dirty="0">
              <a:latin typeface="+mj-lt"/>
            </a:endParaRPr>
          </a:p>
        </p:txBody>
      </p:sp>
      <p:cxnSp>
        <p:nvCxnSpPr>
          <p:cNvPr id="6" name="Straight Connector 13"/>
          <p:cNvCxnSpPr/>
          <p:nvPr/>
        </p:nvCxnSpPr>
        <p:spPr>
          <a:xfrm>
            <a:off x="107504" y="1700808"/>
            <a:ext cx="8928992" cy="0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650E1E2EB395F4C9BE7983E4F25BFBC" ma:contentTypeVersion="3" ma:contentTypeDescription="Opret et nyt dokument." ma:contentTypeScope="" ma:versionID="e123889214934cc8ee5ed829c4506c6d">
  <xsd:schema xmlns:xsd="http://www.w3.org/2001/XMLSchema" xmlns:xs="http://www.w3.org/2001/XMLSchema" xmlns:p="http://schemas.microsoft.com/office/2006/metadata/properties" xmlns:ns2="a7fa38db-ac79-4835-995b-7412ba5e6ded" targetNamespace="http://schemas.microsoft.com/office/2006/metadata/properties" ma:root="true" ma:fieldsID="009de92316fe1085ed5e8c1bf9ca0cd3" ns2:_="">
    <xsd:import namespace="a7fa38db-ac79-4835-995b-7412ba5e6ded"/>
    <xsd:element name="properties">
      <xsd:complexType>
        <xsd:sequence>
          <xsd:element name="documentManagement">
            <xsd:complexType>
              <xsd:all>
                <xsd:element ref="ns2:Emne" minOccurs="0"/>
                <xsd:element ref="ns2:Fil_x0020_type" minOccurs="0"/>
                <xsd:element ref="ns2:E_x002d_bevis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fa38db-ac79-4835-995b-7412ba5e6ded" elementFormDefault="qualified">
    <xsd:import namespace="http://schemas.microsoft.com/office/2006/documentManagement/types"/>
    <xsd:import namespace="http://schemas.microsoft.com/office/infopath/2007/PartnerControls"/>
    <xsd:element name="Emne" ma:index="2" nillable="true" ma:displayName="Emne" ma:description="Angiv venligst et emne for dokumentet" ma:format="Dropdown" ma:internalName="Emne">
      <xsd:simpleType>
        <xsd:restriction base="dms:Choice">
          <xsd:enumeration value="E- beviser"/>
          <xsd:enumeration value="Instruktørsamling"/>
          <xsd:enumeration value="AED Vejledninger"/>
          <xsd:enumeration value="Færdselsdrelateret førstehjælp"/>
          <xsd:enumeration value="Guidelines"/>
          <xsd:enumeration value="Handouts"/>
          <xsd:enumeration value="Godkendte Mærkeprøver"/>
          <xsd:enumeration value="Læringsplaner, uddannelsesbeskrivelser  og bestemmelser.Publikationer"/>
          <xsd:enumeration value="Ny grundlæggende Førstehjælp FSU-165 og FSU-167"/>
          <xsd:enumeration value="Ny grundlæggende Førstehjælp FSU-166"/>
          <xsd:enumeration value="Film til FSU-165, 166 og 167"/>
          <xsd:enumeration value="Skill station til FSU-165, 166 og 167"/>
          <xsd:enumeration value="Power Point til FSU-165 28 timer"/>
        </xsd:restriction>
      </xsd:simpleType>
    </xsd:element>
    <xsd:element name="Fil_x0020_type" ma:index="3" nillable="true" ma:displayName="Fil type" ma:internalName="Fil_x0020_type">
      <xsd:simpleType>
        <xsd:restriction base="dms:Note">
          <xsd:maxLength value="255"/>
        </xsd:restriction>
      </xsd:simpleType>
    </xsd:element>
    <xsd:element name="E_x002d_beviser" ma:index="4" nillable="true" ma:displayName="E-beviser" ma:internalName="E_x002d_bevis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dhol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ne xmlns="a7fa38db-ac79-4835-995b-7412ba5e6ded" xsi:nil="true"/>
    <Fil_x0020_type xmlns="a7fa38db-ac79-4835-995b-7412ba5e6ded" xsi:nil="true"/>
    <E_x002d_beviser xmlns="a7fa38db-ac79-4835-995b-7412ba5e6ded" xsi:nil="true"/>
  </documentManagement>
</p:properties>
</file>

<file path=customXml/itemProps1.xml><?xml version="1.0" encoding="utf-8"?>
<ds:datastoreItem xmlns:ds="http://schemas.openxmlformats.org/officeDocument/2006/customXml" ds:itemID="{B1B57C52-040E-4E46-A87D-9FEEFD1F8603}"/>
</file>

<file path=customXml/itemProps2.xml><?xml version="1.0" encoding="utf-8"?>
<ds:datastoreItem xmlns:ds="http://schemas.openxmlformats.org/officeDocument/2006/customXml" ds:itemID="{34F12362-2B99-4D48-B68B-65203FEF5134}"/>
</file>

<file path=customXml/itemProps3.xml><?xml version="1.0" encoding="utf-8"?>
<ds:datastoreItem xmlns:ds="http://schemas.openxmlformats.org/officeDocument/2006/customXml" ds:itemID="{891569FB-3012-47E2-85E0-3A06DDE9840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31845</TotalTime>
  <Words>174</Words>
  <Application>Microsoft Office PowerPoint</Application>
  <PresentationFormat>Skærmshow (4:3)</PresentationFormat>
  <Paragraphs>45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7</vt:i4>
      </vt:variant>
    </vt:vector>
  </HeadingPairs>
  <TitlesOfParts>
    <vt:vector size="8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Forsvaret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fsu-rsa601</dc:creator>
  <cp:lastModifiedBy>FSK-CS-USE02 Mouritzen, René Markov</cp:lastModifiedBy>
  <cp:revision>2877</cp:revision>
  <dcterms:created xsi:type="dcterms:W3CDTF">2015-02-12T11:44:51Z</dcterms:created>
  <dcterms:modified xsi:type="dcterms:W3CDTF">2019-02-04T16:20:46Z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c9c11c2b-623d-46b0-bd6f-a5a43eee5919</vt:lpwstr>
  </property>
  <property fmtid="{D5CDD505-2E9C-101B-9397-08002B2CF9AE}" pid="3" name="Klassifikation">
    <vt:lpwstr>IKKE KLASSIFICERET</vt:lpwstr>
  </property>
  <property fmtid="{D5CDD505-2E9C-101B-9397-08002B2CF9AE}" pid="4" name="Maerkning">
    <vt:lpwstr/>
  </property>
  <property fmtid="{D5CDD505-2E9C-101B-9397-08002B2CF9AE}" pid="5" name="ContentTypeId">
    <vt:lpwstr>0x010100A650E1E2EB395F4C9BE7983E4F25BFBC</vt:lpwstr>
  </property>
</Properties>
</file>