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403" r:id="rId3"/>
    <p:sldId id="407" r:id="rId4"/>
    <p:sldId id="406" r:id="rId5"/>
    <p:sldId id="405" r:id="rId6"/>
    <p:sldId id="404"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Lst>
  <p:sldSz cx="9144000" cy="6858000" type="screen4x3"/>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5050"/>
    <a:srgbClr val="0000CC"/>
    <a:srgbClr val="008A3D"/>
    <a:srgbClr val="FF0000"/>
    <a:srgbClr val="C82E10"/>
    <a:srgbClr val="DDB1D0"/>
    <a:srgbClr val="F2B0F4"/>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803" autoAdjust="0"/>
  </p:normalViewPr>
  <p:slideViewPr>
    <p:cSldViewPr>
      <p:cViewPr>
        <p:scale>
          <a:sx n="90" d="100"/>
          <a:sy n="90" d="100"/>
        </p:scale>
        <p:origin x="6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9099" cy="497205"/>
          </a:xfrm>
          <a:prstGeom prst="rect">
            <a:avLst/>
          </a:prstGeom>
        </p:spPr>
        <p:txBody>
          <a:bodyPr vert="horz" lIns="95700" tIns="47850" rIns="95700" bIns="47850" rtlCol="0"/>
          <a:lstStyle>
            <a:lvl1pPr algn="l">
              <a:defRPr sz="1300"/>
            </a:lvl1pPr>
          </a:lstStyle>
          <a:p>
            <a:endParaRPr lang="da-DK" dirty="0"/>
          </a:p>
        </p:txBody>
      </p:sp>
      <p:sp>
        <p:nvSpPr>
          <p:cNvPr id="3" name="Pladsholder til dato 2"/>
          <p:cNvSpPr>
            <a:spLocks noGrp="1"/>
          </p:cNvSpPr>
          <p:nvPr>
            <p:ph type="dt" idx="1"/>
          </p:nvPr>
        </p:nvSpPr>
        <p:spPr>
          <a:xfrm>
            <a:off x="3854940" y="1"/>
            <a:ext cx="2949099" cy="497205"/>
          </a:xfrm>
          <a:prstGeom prst="rect">
            <a:avLst/>
          </a:prstGeom>
        </p:spPr>
        <p:txBody>
          <a:bodyPr vert="horz" lIns="95700" tIns="47850" rIns="95700" bIns="47850" rtlCol="0"/>
          <a:lstStyle>
            <a:lvl1pPr algn="r">
              <a:defRPr sz="1300"/>
            </a:lvl1pPr>
          </a:lstStyle>
          <a:p>
            <a:fld id="{313FF025-ED9E-455D-B652-7BD1D863252C}" type="datetimeFigureOut">
              <a:rPr lang="da-DK" smtClean="0"/>
              <a:pPr/>
              <a:t>04-02-2019</a:t>
            </a:fld>
            <a:endParaRPr lang="da-DK" dirty="0"/>
          </a:p>
        </p:txBody>
      </p:sp>
      <p:sp>
        <p:nvSpPr>
          <p:cNvPr id="4" name="Pladsholder til diasbillede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0" tIns="47850" rIns="95700" bIns="47850" rtlCol="0" anchor="ctr"/>
          <a:lstStyle/>
          <a:p>
            <a:endParaRPr lang="da-DK" dirty="0"/>
          </a:p>
        </p:txBody>
      </p:sp>
      <p:sp>
        <p:nvSpPr>
          <p:cNvPr id="5" name="Pladsholder til noter 4"/>
          <p:cNvSpPr>
            <a:spLocks noGrp="1"/>
          </p:cNvSpPr>
          <p:nvPr>
            <p:ph type="body" sz="quarter" idx="3"/>
          </p:nvPr>
        </p:nvSpPr>
        <p:spPr>
          <a:xfrm>
            <a:off x="680562" y="4723447"/>
            <a:ext cx="5444490" cy="4474845"/>
          </a:xfrm>
          <a:prstGeom prst="rect">
            <a:avLst/>
          </a:prstGeom>
        </p:spPr>
        <p:txBody>
          <a:bodyPr vert="horz" lIns="95700" tIns="47850" rIns="95700" bIns="4785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70"/>
            <a:ext cx="2949099" cy="497205"/>
          </a:xfrm>
          <a:prstGeom prst="rect">
            <a:avLst/>
          </a:prstGeom>
        </p:spPr>
        <p:txBody>
          <a:bodyPr vert="horz" lIns="95700" tIns="47850" rIns="95700" bIns="47850" rtlCol="0" anchor="b"/>
          <a:lstStyle>
            <a:lvl1pPr algn="l">
              <a:defRPr sz="1300"/>
            </a:lvl1pPr>
          </a:lstStyle>
          <a:p>
            <a:endParaRPr lang="da-DK" dirty="0"/>
          </a:p>
        </p:txBody>
      </p:sp>
      <p:sp>
        <p:nvSpPr>
          <p:cNvPr id="7" name="Pladsholder til diasnummer 6"/>
          <p:cNvSpPr>
            <a:spLocks noGrp="1"/>
          </p:cNvSpPr>
          <p:nvPr>
            <p:ph type="sldNum" sz="quarter" idx="5"/>
          </p:nvPr>
        </p:nvSpPr>
        <p:spPr>
          <a:xfrm>
            <a:off x="3854940" y="9445170"/>
            <a:ext cx="2949099" cy="497205"/>
          </a:xfrm>
          <a:prstGeom prst="rect">
            <a:avLst/>
          </a:prstGeom>
        </p:spPr>
        <p:txBody>
          <a:bodyPr vert="horz" lIns="95700" tIns="47850" rIns="95700" bIns="47850" rtlCol="0" anchor="b"/>
          <a:lstStyle>
            <a:lvl1pPr algn="r">
              <a:defRPr sz="1300"/>
            </a:lvl1pPr>
          </a:lstStyle>
          <a:p>
            <a:fld id="{2E11851D-F310-44F4-9FB9-64E168DC5FFB}" type="slidenum">
              <a:rPr lang="da-DK" smtClean="0"/>
              <a:pPr/>
              <a:t>‹nr.›</a:t>
            </a:fld>
            <a:endParaRPr lang="da-DK" dirty="0"/>
          </a:p>
        </p:txBody>
      </p:sp>
    </p:spTree>
    <p:extLst>
      <p:ext uri="{BB962C8B-B14F-4D97-AF65-F5344CB8AC3E}">
        <p14:creationId xmlns:p14="http://schemas.microsoft.com/office/powerpoint/2010/main" val="83886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E11851D-F310-44F4-9FB9-64E168DC5FFB}" type="slidenum">
              <a:rPr lang="da-DK" smtClean="0"/>
              <a:pPr/>
              <a:t>1</a:t>
            </a:fld>
            <a:endParaRPr lang="da-DK"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63880" y="5258488"/>
            <a:ext cx="1080120" cy="152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p:bg>
      <p:bgPr>
        <a:solidFill>
          <a:schemeClr val="bg1"/>
        </a:solidFill>
        <a:effectLst/>
      </p:bgPr>
    </p:bg>
    <p:spTree>
      <p:nvGrpSpPr>
        <p:cNvPr id="1" name=""/>
        <p:cNvGrpSpPr/>
        <p:nvPr/>
      </p:nvGrpSpPr>
      <p:grpSpPr>
        <a:xfrm>
          <a:off x="0" y="0"/>
          <a:ext cx="0" cy="0"/>
          <a:chOff x="0" y="0"/>
          <a:chExt cx="0" cy="0"/>
        </a:xfrm>
      </p:grpSpPr>
      <p:pic>
        <p:nvPicPr>
          <p:cNvPr id="7" name="Picture 2" descr="FSV_dk_red_80pct.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8705"/>
            <a:ext cx="2448272" cy="878867"/>
          </a:xfrm>
          <a:prstGeom prst="rect">
            <a:avLst/>
          </a:prstGeom>
        </p:spPr>
      </p:pic>
      <p:sp>
        <p:nvSpPr>
          <p:cNvPr id="5" name="TextBox 14"/>
          <p:cNvSpPr txBox="1"/>
          <p:nvPr userDrawn="1"/>
        </p:nvSpPr>
        <p:spPr>
          <a:xfrm>
            <a:off x="6625599" y="6568752"/>
            <a:ext cx="2518401" cy="230832"/>
          </a:xfrm>
          <a:prstGeom prst="rect">
            <a:avLst/>
          </a:prstGeom>
          <a:noFill/>
        </p:spPr>
        <p:txBody>
          <a:bodyPr wrap="square" rtlCol="0">
            <a:spAutoFit/>
          </a:bodyPr>
          <a:lstStyle/>
          <a:p>
            <a:pPr algn="l"/>
            <a:r>
              <a:rPr lang="en-US" sz="900" b="1" baseline="0" dirty="0" smtClean="0">
                <a:solidFill>
                  <a:srgbClr val="FF0000"/>
                </a:solidFill>
                <a:latin typeface="Verdana" pitchFamily="34" charset="0"/>
                <a:ea typeface="Verdana" pitchFamily="34" charset="0"/>
                <a:cs typeface="Verdana" pitchFamily="34" charset="0"/>
              </a:rPr>
              <a:t>FORSVARETS </a:t>
            </a:r>
            <a:r>
              <a:rPr lang="en-US" sz="900" b="1" baseline="0" dirty="0" smtClean="0">
                <a:solidFill>
                  <a:srgbClr val="FF0000"/>
                </a:solidFill>
                <a:latin typeface="Verdana" pitchFamily="34" charset="0"/>
                <a:ea typeface="Verdana" pitchFamily="34" charset="0"/>
                <a:cs typeface="Verdana" pitchFamily="34" charset="0"/>
              </a:rPr>
              <a:t>SANITETSKOMMANDO </a:t>
            </a:r>
            <a:endParaRPr lang="en-US" sz="900" b="1" dirty="0">
              <a:solidFill>
                <a:srgbClr val="FF0000"/>
              </a:solidFill>
              <a:latin typeface="Verdana" pitchFamily="34" charset="0"/>
              <a:ea typeface="Verdana" pitchFamily="34" charset="0"/>
              <a:cs typeface="Verdana" pitchFamily="34" charset="0"/>
            </a:endParaRPr>
          </a:p>
        </p:txBody>
      </p:sp>
      <p:pic>
        <p:nvPicPr>
          <p:cNvPr id="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4368" y="5345285"/>
            <a:ext cx="144016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2E10"/>
        </a:solidFill>
        <a:effectLst/>
      </p:bgPr>
    </p:bg>
    <p:spTree>
      <p:nvGrpSpPr>
        <p:cNvPr id="1" name=""/>
        <p:cNvGrpSpPr/>
        <p:nvPr/>
      </p:nvGrpSpPr>
      <p:grpSpPr>
        <a:xfrm>
          <a:off x="0" y="0"/>
          <a:ext cx="0" cy="0"/>
          <a:chOff x="0" y="0"/>
          <a:chExt cx="0" cy="0"/>
        </a:xfrm>
      </p:grpSpPr>
      <p:pic>
        <p:nvPicPr>
          <p:cNvPr id="9" name="Picture 12" descr="FSV_dk_white_80PCT.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524" y="188640"/>
            <a:ext cx="2407125" cy="864096"/>
          </a:xfrm>
          <a:prstGeom prst="rect">
            <a:avLst/>
          </a:prstGeom>
        </p:spPr>
      </p:pic>
      <p:sp>
        <p:nvSpPr>
          <p:cNvPr id="12" name="TextBox 14"/>
          <p:cNvSpPr txBox="1"/>
          <p:nvPr userDrawn="1"/>
        </p:nvSpPr>
        <p:spPr>
          <a:xfrm>
            <a:off x="0" y="6488668"/>
            <a:ext cx="1965363" cy="369332"/>
          </a:xfrm>
          <a:prstGeom prst="rect">
            <a:avLst/>
          </a:prstGeom>
          <a:noFill/>
        </p:spPr>
        <p:txBody>
          <a:bodyPr wrap="square" rtlCol="0">
            <a:spAutoFit/>
          </a:bodyPr>
          <a:lstStyle/>
          <a:p>
            <a:pPr algn="r"/>
            <a:endParaRPr lang="en-US" sz="900" baseline="0" dirty="0" smtClean="0">
              <a:solidFill>
                <a:schemeClr val="bg1"/>
              </a:solidFill>
              <a:latin typeface="Verdana" pitchFamily="34" charset="0"/>
              <a:ea typeface="Verdana" pitchFamily="34" charset="0"/>
              <a:cs typeface="Verdana" pitchFamily="34" charset="0"/>
            </a:endParaRPr>
          </a:p>
          <a:p>
            <a:pPr algn="r"/>
            <a:endParaRPr lang="en-US" sz="900" dirty="0">
              <a:solidFill>
                <a:schemeClr val="bg1"/>
              </a:solidFill>
              <a:latin typeface="Verdana" pitchFamily="34" charset="0"/>
              <a:ea typeface="Verdana" pitchFamily="34" charset="0"/>
              <a:cs typeface="Verdana" pitchFamily="34" charset="0"/>
            </a:endParaRPr>
          </a:p>
        </p:txBody>
      </p:sp>
      <p:sp>
        <p:nvSpPr>
          <p:cNvPr id="5" name="TextBox 14"/>
          <p:cNvSpPr txBox="1"/>
          <p:nvPr userDrawn="1"/>
        </p:nvSpPr>
        <p:spPr>
          <a:xfrm>
            <a:off x="6551713" y="6557918"/>
            <a:ext cx="2592287" cy="230832"/>
          </a:xfrm>
          <a:prstGeom prst="rect">
            <a:avLst/>
          </a:prstGeom>
          <a:noFill/>
        </p:spPr>
        <p:txBody>
          <a:bodyPr wrap="square" rtlCol="0">
            <a:spAutoFit/>
          </a:bodyPr>
          <a:lstStyle/>
          <a:p>
            <a:pPr algn="l"/>
            <a:r>
              <a:rPr lang="en-US" sz="900" b="1" baseline="0" dirty="0" smtClean="0">
                <a:solidFill>
                  <a:schemeClr val="bg1"/>
                </a:solidFill>
                <a:latin typeface="Verdana" pitchFamily="34" charset="0"/>
                <a:ea typeface="Verdana" pitchFamily="34" charset="0"/>
                <a:cs typeface="Verdana" pitchFamily="34" charset="0"/>
              </a:rPr>
              <a:t>FORSVARETS </a:t>
            </a:r>
            <a:r>
              <a:rPr lang="en-US" sz="900" b="1" baseline="0" dirty="0" smtClean="0">
                <a:solidFill>
                  <a:schemeClr val="bg1"/>
                </a:solidFill>
                <a:latin typeface="Verdana" pitchFamily="34" charset="0"/>
                <a:ea typeface="Verdana" pitchFamily="34" charset="0"/>
                <a:cs typeface="Verdana" pitchFamily="34" charset="0"/>
              </a:rPr>
              <a:t>SANITETSKOMMANDO </a:t>
            </a:r>
            <a:endParaRPr lang="en-US" sz="900" b="1" dirty="0">
              <a:solidFill>
                <a:schemeClr val="bg1"/>
              </a:solidFill>
              <a:latin typeface="Verdana" pitchFamily="34" charset="0"/>
              <a:ea typeface="Verdana" pitchFamily="34" charset="0"/>
              <a:cs typeface="Verdana" pitchFamily="34" charset="0"/>
            </a:endParaRPr>
          </a:p>
        </p:txBody>
      </p:sp>
      <p:sp>
        <p:nvSpPr>
          <p:cNvPr id="6" name="Tekstboks 5"/>
          <p:cNvSpPr txBox="1"/>
          <p:nvPr userDrawn="1"/>
        </p:nvSpPr>
        <p:spPr>
          <a:xfrm>
            <a:off x="179512" y="2492896"/>
            <a:ext cx="8806123" cy="584775"/>
          </a:xfrm>
          <a:prstGeom prst="rect">
            <a:avLst/>
          </a:prstGeom>
          <a:noFill/>
        </p:spPr>
        <p:txBody>
          <a:bodyPr wrap="square" rtlCol="0" anchor="b">
            <a:spAutoFit/>
          </a:bodyPr>
          <a:lstStyle/>
          <a:p>
            <a:r>
              <a:rPr lang="da-DK" sz="3200" b="1" dirty="0" smtClean="0">
                <a:solidFill>
                  <a:schemeClr val="bg1"/>
                </a:solidFill>
                <a:latin typeface="Verdana" pitchFamily="34" charset="0"/>
                <a:ea typeface="Verdana" pitchFamily="34" charset="0"/>
                <a:cs typeface="Verdana" pitchFamily="34" charset="0"/>
              </a:rPr>
              <a:t>FORSVARETS </a:t>
            </a:r>
            <a:r>
              <a:rPr lang="da-DK" sz="3200" b="1" dirty="0" smtClean="0">
                <a:solidFill>
                  <a:schemeClr val="bg1"/>
                </a:solidFill>
                <a:latin typeface="Verdana" pitchFamily="34" charset="0"/>
                <a:ea typeface="Verdana" pitchFamily="34" charset="0"/>
                <a:cs typeface="Verdana" pitchFamily="34" charset="0"/>
              </a:rPr>
              <a:t>SANITETSKOMMANDO</a:t>
            </a:r>
            <a:endParaRPr lang="da-DK" sz="3200" b="1" dirty="0">
              <a:solidFill>
                <a:schemeClr val="bg1"/>
              </a:solidFill>
              <a:latin typeface="Verdana" pitchFamily="34" charset="0"/>
              <a:ea typeface="Verdana" pitchFamily="34" charset="0"/>
              <a:cs typeface="Verdana" pitchFamily="34" charset="0"/>
            </a:endParaRPr>
          </a:p>
        </p:txBody>
      </p:sp>
      <p:sp>
        <p:nvSpPr>
          <p:cNvPr id="10" name="TextBox 5"/>
          <p:cNvSpPr txBox="1"/>
          <p:nvPr userDrawn="1"/>
        </p:nvSpPr>
        <p:spPr>
          <a:xfrm>
            <a:off x="179512" y="4633391"/>
            <a:ext cx="8384791" cy="307777"/>
          </a:xfrm>
          <a:prstGeom prst="rect">
            <a:avLst/>
          </a:prstGeom>
          <a:noFill/>
        </p:spPr>
        <p:txBody>
          <a:bodyPr wrap="square" rtlCol="0">
            <a:spAutoFit/>
          </a:bodyPr>
          <a:lstStyle/>
          <a:p>
            <a:pPr algn="l" eaLnBrk="0" hangingPunct="0">
              <a:spcBef>
                <a:spcPts val="0"/>
              </a:spcBef>
              <a:defRPr/>
            </a:pPr>
            <a:r>
              <a:rPr lang="da-DK" sz="1400" kern="0" cap="all" dirty="0" smtClean="0">
                <a:solidFill>
                  <a:schemeClr val="bg1"/>
                </a:solidFill>
                <a:latin typeface="Verdana" pitchFamily="34" charset="0"/>
                <a:ea typeface="Verdana" pitchFamily="34" charset="0"/>
                <a:cs typeface="Verdana" pitchFamily="34" charset="0"/>
              </a:rPr>
              <a:t>CENTER</a:t>
            </a:r>
            <a:r>
              <a:rPr lang="da-DK" sz="1400" kern="0" cap="all" baseline="0" dirty="0" smtClean="0">
                <a:solidFill>
                  <a:schemeClr val="bg1"/>
                </a:solidFill>
                <a:latin typeface="Verdana" pitchFamily="34" charset="0"/>
                <a:ea typeface="Verdana" pitchFamily="34" charset="0"/>
                <a:cs typeface="Verdana" pitchFamily="34" charset="0"/>
              </a:rPr>
              <a:t> FOR SUNDHEDS- OG SANITETSUDDANNELSE</a:t>
            </a:r>
            <a:endParaRPr lang="da-DK" sz="1050" kern="0" cap="all" dirty="0" smtClean="0">
              <a:solidFill>
                <a:schemeClr val="bg1"/>
              </a:solidFill>
              <a:latin typeface="Verdana" pitchFamily="34" charset="0"/>
              <a:ea typeface="Verdana" pitchFamily="34" charset="0"/>
              <a:cs typeface="Verdana" pitchFamily="34" charset="0"/>
            </a:endParaRPr>
          </a:p>
        </p:txBody>
      </p:sp>
      <p:cxnSp>
        <p:nvCxnSpPr>
          <p:cNvPr id="11" name="Lige forbindelse 10"/>
          <p:cNvCxnSpPr/>
          <p:nvPr userDrawn="1"/>
        </p:nvCxnSpPr>
        <p:spPr>
          <a:xfrm flipH="1">
            <a:off x="0" y="465313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63880" y="5258488"/>
            <a:ext cx="1080120" cy="152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1" r:id="rId1"/>
    <p:sldLayoutId id="214748364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ahUKEwi1munRoJ_LAhVlIJoKHd8zCEMQjRwIBw&amp;url=http://ec.molig.com/greenstick-frakturer&amp;psig=AFQjCNHMvLu65JaKqN0Gl515Pt5Ksyn1nQ&amp;ust=1456913695572010"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196206" y="3045640"/>
            <a:ext cx="8810425" cy="584775"/>
          </a:xfrm>
          <a:prstGeom prst="rect">
            <a:avLst/>
          </a:prstGeom>
          <a:noFill/>
        </p:spPr>
        <p:txBody>
          <a:bodyPr wrap="square" rtlCol="0">
            <a:spAutoFit/>
          </a:bodyPr>
          <a:lstStyle/>
          <a:p>
            <a:r>
              <a:rPr lang="da-DK" sz="3200" dirty="0" smtClean="0">
                <a:solidFill>
                  <a:schemeClr val="bg1"/>
                </a:solidFill>
              </a:rPr>
              <a:t>Førstehjælp</a:t>
            </a:r>
            <a:r>
              <a:rPr lang="da-DK" sz="3200" baseline="0" dirty="0" smtClean="0">
                <a:solidFill>
                  <a:schemeClr val="bg1"/>
                </a:solidFill>
              </a:rPr>
              <a:t> – lektion 5</a:t>
            </a:r>
            <a:endParaRPr lang="da-DK" sz="3200" dirty="0">
              <a:solidFill>
                <a:schemeClr val="bg1"/>
              </a:solidFill>
            </a:endParaRPr>
          </a:p>
        </p:txBody>
      </p:sp>
      <p:sp>
        <p:nvSpPr>
          <p:cNvPr id="7" name="Tekstboks 6"/>
          <p:cNvSpPr txBox="1"/>
          <p:nvPr/>
        </p:nvSpPr>
        <p:spPr>
          <a:xfrm>
            <a:off x="196207" y="3615655"/>
            <a:ext cx="7923772" cy="1015663"/>
          </a:xfrm>
          <a:prstGeom prst="rect">
            <a:avLst/>
          </a:prstGeom>
          <a:noFill/>
        </p:spPr>
        <p:txBody>
          <a:bodyPr wrap="none" rtlCol="0">
            <a:spAutoFit/>
          </a:bodyPr>
          <a:lstStyle/>
          <a:p>
            <a:r>
              <a:rPr lang="da-DK" sz="3000" dirty="0" smtClean="0">
                <a:solidFill>
                  <a:schemeClr val="bg1"/>
                </a:solidFill>
              </a:rPr>
              <a:t>FØRSTEHJÆLP</a:t>
            </a:r>
            <a:r>
              <a:rPr lang="da-DK" sz="3000" baseline="0" dirty="0" smtClean="0">
                <a:solidFill>
                  <a:schemeClr val="bg1"/>
                </a:solidFill>
              </a:rPr>
              <a:t> VED SKADER PÅ </a:t>
            </a:r>
          </a:p>
          <a:p>
            <a:r>
              <a:rPr lang="da-DK" sz="3000" baseline="0" dirty="0" smtClean="0">
                <a:solidFill>
                  <a:schemeClr val="bg1"/>
                </a:solidFill>
              </a:rPr>
              <a:t>BEVÆGEAPPARAT INKL. HOVEDSKADER</a:t>
            </a:r>
            <a:endParaRPr lang="da-DK" sz="3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40960" cy="584775"/>
          </a:xfrm>
          <a:prstGeom prst="rect">
            <a:avLst/>
          </a:prstGeom>
          <a:noFill/>
        </p:spPr>
        <p:txBody>
          <a:bodyPr wrap="square" rtlCol="0">
            <a:spAutoFit/>
          </a:bodyPr>
          <a:lstStyle/>
          <a:p>
            <a:pPr>
              <a:buNone/>
            </a:pPr>
            <a:r>
              <a:rPr lang="da-DK" sz="3200" dirty="0" smtClean="0">
                <a:latin typeface="+mj-lt"/>
                <a:cs typeface="Arial" pitchFamily="34" charset="0"/>
              </a:rPr>
              <a:t>Førstehjælp, RICE</a:t>
            </a:r>
          </a:p>
        </p:txBody>
      </p:sp>
      <p:pic>
        <p:nvPicPr>
          <p:cNvPr id="5" name="Billede 4" descr="_MG_9733_HH.jpg"/>
          <p:cNvPicPr>
            <a:picLocks noChangeAspect="1"/>
          </p:cNvPicPr>
          <p:nvPr/>
        </p:nvPicPr>
        <p:blipFill>
          <a:blip r:embed="rId2" cstate="print"/>
          <a:srcRect l="23040" t="32233" r="17557" b="19685"/>
          <a:stretch>
            <a:fillRect/>
          </a:stretch>
        </p:blipFill>
        <p:spPr>
          <a:xfrm>
            <a:off x="323528" y="2509198"/>
            <a:ext cx="2086583" cy="1872208"/>
          </a:xfrm>
          <a:prstGeom prst="rect">
            <a:avLst/>
          </a:prstGeom>
        </p:spPr>
      </p:pic>
      <p:pic>
        <p:nvPicPr>
          <p:cNvPr id="6" name="Billede 5" descr="_MG_9738_HH.jpg"/>
          <p:cNvPicPr>
            <a:picLocks noChangeAspect="1"/>
          </p:cNvPicPr>
          <p:nvPr/>
        </p:nvPicPr>
        <p:blipFill>
          <a:blip r:embed="rId3" cstate="print"/>
          <a:srcRect l="20912" t="32258" b="19622"/>
          <a:stretch>
            <a:fillRect/>
          </a:stretch>
        </p:blipFill>
        <p:spPr>
          <a:xfrm>
            <a:off x="2627784" y="2509198"/>
            <a:ext cx="1975601" cy="1872208"/>
          </a:xfrm>
          <a:prstGeom prst="rect">
            <a:avLst/>
          </a:prstGeom>
        </p:spPr>
      </p:pic>
      <p:pic>
        <p:nvPicPr>
          <p:cNvPr id="7" name="Billede 6" descr="_MG_9741_HH.jpg"/>
          <p:cNvPicPr>
            <a:picLocks noChangeAspect="1"/>
          </p:cNvPicPr>
          <p:nvPr/>
        </p:nvPicPr>
        <p:blipFill>
          <a:blip r:embed="rId4" cstate="print"/>
          <a:srcRect l="31547" t="32258" r="7998" b="19622"/>
          <a:stretch>
            <a:fillRect/>
          </a:stretch>
        </p:blipFill>
        <p:spPr>
          <a:xfrm>
            <a:off x="4788024" y="2509198"/>
            <a:ext cx="1912701" cy="1872208"/>
          </a:xfrm>
          <a:prstGeom prst="rect">
            <a:avLst/>
          </a:prstGeom>
        </p:spPr>
      </p:pic>
      <p:pic>
        <p:nvPicPr>
          <p:cNvPr id="8" name="Billede 7" descr="_MG_9745_HH.jpg"/>
          <p:cNvPicPr>
            <a:picLocks noChangeAspect="1"/>
          </p:cNvPicPr>
          <p:nvPr/>
        </p:nvPicPr>
        <p:blipFill>
          <a:blip r:embed="rId5" cstate="print"/>
          <a:srcRect l="8932" t="9349" b="10961"/>
          <a:stretch>
            <a:fillRect/>
          </a:stretch>
        </p:blipFill>
        <p:spPr>
          <a:xfrm>
            <a:off x="6948264" y="2204864"/>
            <a:ext cx="1798766" cy="248087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712968" cy="584775"/>
          </a:xfrm>
          <a:prstGeom prst="rect">
            <a:avLst/>
          </a:prstGeom>
          <a:noFill/>
        </p:spPr>
        <p:txBody>
          <a:bodyPr wrap="square" rtlCol="0">
            <a:spAutoFit/>
          </a:bodyPr>
          <a:lstStyle/>
          <a:p>
            <a:pPr>
              <a:buNone/>
            </a:pPr>
            <a:r>
              <a:rPr lang="da-DK" sz="3200" dirty="0" smtClean="0">
                <a:latin typeface="+mj-lt"/>
                <a:cs typeface="Arial" pitchFamily="34" charset="0"/>
              </a:rPr>
              <a:t>Førstehjælp, RICE</a:t>
            </a:r>
          </a:p>
        </p:txBody>
      </p:sp>
      <p:pic>
        <p:nvPicPr>
          <p:cNvPr id="5" name="Billede 4" descr="_MG_9754_HH.jpg"/>
          <p:cNvPicPr>
            <a:picLocks noChangeAspect="1"/>
          </p:cNvPicPr>
          <p:nvPr/>
        </p:nvPicPr>
        <p:blipFill>
          <a:blip r:embed="rId2" cstate="print"/>
          <a:srcRect t="9835" b="10001"/>
          <a:stretch>
            <a:fillRect/>
          </a:stretch>
        </p:blipFill>
        <p:spPr>
          <a:xfrm>
            <a:off x="605640" y="2204864"/>
            <a:ext cx="2468476" cy="2732700"/>
          </a:xfrm>
          <a:prstGeom prst="rect">
            <a:avLst/>
          </a:prstGeom>
        </p:spPr>
      </p:pic>
      <p:pic>
        <p:nvPicPr>
          <p:cNvPr id="6" name="Billede 5" descr="_MG_9758_HH.jpg"/>
          <p:cNvPicPr>
            <a:picLocks noChangeAspect="1"/>
          </p:cNvPicPr>
          <p:nvPr/>
        </p:nvPicPr>
        <p:blipFill>
          <a:blip r:embed="rId3" cstate="print"/>
          <a:srcRect t="19326" r="11092" b="6385"/>
          <a:stretch>
            <a:fillRect/>
          </a:stretch>
        </p:blipFill>
        <p:spPr>
          <a:xfrm>
            <a:off x="3275856" y="2204864"/>
            <a:ext cx="2510289" cy="2732700"/>
          </a:xfrm>
          <a:prstGeom prst="rect">
            <a:avLst/>
          </a:prstGeom>
        </p:spPr>
      </p:pic>
      <p:pic>
        <p:nvPicPr>
          <p:cNvPr id="7" name="Billede 6" descr="_MG_9760_HH.jpg"/>
          <p:cNvPicPr>
            <a:picLocks noChangeAspect="1"/>
          </p:cNvPicPr>
          <p:nvPr/>
        </p:nvPicPr>
        <p:blipFill>
          <a:blip r:embed="rId4" cstate="print"/>
          <a:srcRect l="15628" t="17959" r="7356" b="13005"/>
          <a:stretch>
            <a:fillRect/>
          </a:stretch>
        </p:blipFill>
        <p:spPr>
          <a:xfrm>
            <a:off x="5987885" y="2201903"/>
            <a:ext cx="2515729" cy="27386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92161" cy="584775"/>
          </a:xfrm>
          <a:prstGeom prst="rect">
            <a:avLst/>
          </a:prstGeom>
          <a:noFill/>
        </p:spPr>
        <p:txBody>
          <a:bodyPr wrap="square" rtlCol="0">
            <a:spAutoFit/>
          </a:bodyPr>
          <a:lstStyle/>
          <a:p>
            <a:pPr>
              <a:buNone/>
            </a:pPr>
            <a:r>
              <a:rPr lang="da-DK" sz="3200" dirty="0" smtClean="0">
                <a:latin typeface="+mj-lt"/>
                <a:cs typeface="Arial" pitchFamily="34" charset="0"/>
              </a:rPr>
              <a:t>Øvelse</a:t>
            </a:r>
          </a:p>
        </p:txBody>
      </p:sp>
      <p:sp>
        <p:nvSpPr>
          <p:cNvPr id="5" name="Rektangel 4"/>
          <p:cNvSpPr/>
          <p:nvPr/>
        </p:nvSpPr>
        <p:spPr>
          <a:xfrm>
            <a:off x="251520" y="2132856"/>
            <a:ext cx="8681173" cy="4093428"/>
          </a:xfrm>
          <a:prstGeom prst="rect">
            <a:avLst/>
          </a:prstGeom>
        </p:spPr>
        <p:txBody>
          <a:bodyPr wrap="square">
            <a:spAutoFit/>
          </a:bodyPr>
          <a:lstStyle/>
          <a:p>
            <a:pPr algn="ctr">
              <a:buNone/>
            </a:pPr>
            <a:r>
              <a:rPr lang="da-DK" sz="2000" dirty="0" smtClean="0">
                <a:latin typeface="+mj-lt"/>
                <a:cs typeface="Arial" pitchFamily="34" charset="0"/>
              </a:rPr>
              <a:t>Gå sammen 2 og 2</a:t>
            </a:r>
          </a:p>
          <a:p>
            <a:pPr algn="ctr">
              <a:buNone/>
            </a:pPr>
            <a:endParaRPr lang="da-DK" sz="2000" dirty="0" smtClean="0">
              <a:latin typeface="+mj-lt"/>
              <a:cs typeface="Arial" pitchFamily="34" charset="0"/>
            </a:endParaRPr>
          </a:p>
          <a:p>
            <a:pPr>
              <a:buNone/>
            </a:pPr>
            <a:r>
              <a:rPr lang="da-DK" sz="2000" dirty="0" smtClean="0">
                <a:latin typeface="+mj-lt"/>
                <a:cs typeface="Arial" pitchFamily="34" charset="0"/>
              </a:rPr>
              <a:t>Førstehjælperen skal yde førstehjælp til forstuvning.</a:t>
            </a:r>
          </a:p>
          <a:p>
            <a:pPr>
              <a:buNone/>
            </a:pPr>
            <a:endParaRPr lang="da-DK" sz="2000" dirty="0" smtClean="0">
              <a:latin typeface="+mj-lt"/>
              <a:cs typeface="Arial" pitchFamily="34" charset="0"/>
            </a:endParaRPr>
          </a:p>
          <a:p>
            <a:pPr>
              <a:buNone/>
            </a:pPr>
            <a:r>
              <a:rPr lang="da-DK" sz="2000" u="sng" dirty="0" smtClean="0">
                <a:latin typeface="+mj-lt"/>
                <a:cs typeface="Arial" pitchFamily="34" charset="0"/>
              </a:rPr>
              <a:t>Scenarie 1:</a:t>
            </a:r>
          </a:p>
          <a:p>
            <a:pPr>
              <a:buNone/>
            </a:pPr>
            <a:r>
              <a:rPr lang="da-DK" sz="2000" dirty="0" smtClean="0">
                <a:latin typeface="+mj-lt"/>
                <a:cs typeface="Arial" pitchFamily="34" charset="0"/>
              </a:rPr>
              <a:t>En kollega og dig spiller badminton i gymnastiksalen.</a:t>
            </a:r>
          </a:p>
          <a:p>
            <a:pPr>
              <a:buNone/>
            </a:pPr>
            <a:r>
              <a:rPr lang="da-DK" sz="2000" dirty="0" smtClean="0">
                <a:latin typeface="+mj-lt"/>
                <a:cs typeface="Arial" pitchFamily="34" charset="0"/>
              </a:rPr>
              <a:t>Din kollega vrider om på foden og pådrager sig en forstuvning på ankelen. </a:t>
            </a:r>
          </a:p>
          <a:p>
            <a:pPr algn="ctr">
              <a:buNone/>
            </a:pPr>
            <a:endParaRPr lang="da-DK" sz="2000" u="sng" dirty="0" smtClean="0">
              <a:latin typeface="+mj-lt"/>
              <a:cs typeface="Arial" pitchFamily="34" charset="0"/>
            </a:endParaRPr>
          </a:p>
          <a:p>
            <a:pPr>
              <a:buNone/>
            </a:pPr>
            <a:r>
              <a:rPr lang="da-DK" sz="2000" u="sng" dirty="0" smtClean="0">
                <a:latin typeface="+mj-lt"/>
                <a:cs typeface="Arial" pitchFamily="34" charset="0"/>
              </a:rPr>
              <a:t>Scenarie 2:</a:t>
            </a:r>
          </a:p>
          <a:p>
            <a:pPr>
              <a:buNone/>
            </a:pPr>
            <a:r>
              <a:rPr lang="da-DK" sz="2000" dirty="0" smtClean="0">
                <a:latin typeface="+mj-lt"/>
                <a:cs typeface="Arial" pitchFamily="34" charset="0"/>
              </a:rPr>
              <a:t>En kollega og dig er i gang med </a:t>
            </a:r>
            <a:r>
              <a:rPr lang="da-DK" sz="2000" dirty="0" err="1" smtClean="0">
                <a:latin typeface="+mj-lt"/>
                <a:cs typeface="Arial" pitchFamily="34" charset="0"/>
              </a:rPr>
              <a:t>Crossfit</a:t>
            </a:r>
            <a:r>
              <a:rPr lang="da-DK" sz="2000" dirty="0" smtClean="0">
                <a:latin typeface="+mj-lt"/>
                <a:cs typeface="Arial" pitchFamily="34" charset="0"/>
              </a:rPr>
              <a:t> på græsplanen.</a:t>
            </a:r>
          </a:p>
          <a:p>
            <a:pPr>
              <a:buNone/>
            </a:pPr>
            <a:r>
              <a:rPr lang="da-DK" sz="2000" dirty="0" smtClean="0">
                <a:latin typeface="+mj-lt"/>
                <a:cs typeface="Arial" pitchFamily="34" charset="0"/>
              </a:rPr>
              <a:t>Din kollega laver en øvelse med en </a:t>
            </a:r>
            <a:r>
              <a:rPr lang="da-DK" sz="2000" dirty="0" err="1" smtClean="0">
                <a:latin typeface="+mj-lt"/>
                <a:cs typeface="Arial" pitchFamily="34" charset="0"/>
              </a:rPr>
              <a:t>kettlebell</a:t>
            </a:r>
            <a:r>
              <a:rPr lang="da-DK" sz="2000" dirty="0" smtClean="0">
                <a:latin typeface="+mj-lt"/>
                <a:cs typeface="Arial" pitchFamily="34" charset="0"/>
              </a:rPr>
              <a:t> og pådrager sig en forstuvning i håndleddet.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92161" cy="584775"/>
          </a:xfrm>
          <a:prstGeom prst="rect">
            <a:avLst/>
          </a:prstGeom>
          <a:noFill/>
        </p:spPr>
        <p:txBody>
          <a:bodyPr wrap="square" rtlCol="0">
            <a:spAutoFit/>
          </a:bodyPr>
          <a:lstStyle/>
          <a:p>
            <a:pPr lvl="0">
              <a:spcBef>
                <a:spcPct val="20000"/>
              </a:spcBef>
              <a:defRPr/>
            </a:pPr>
            <a:r>
              <a:rPr lang="da-DK" sz="3200" dirty="0" smtClean="0">
                <a:latin typeface="+mj-lt"/>
                <a:cs typeface="Arial" pitchFamily="34" charset="0"/>
              </a:rPr>
              <a:t>Knoglebrud</a:t>
            </a:r>
          </a:p>
        </p:txBody>
      </p:sp>
      <p:sp>
        <p:nvSpPr>
          <p:cNvPr id="5" name="Pladsholder til indhold 2"/>
          <p:cNvSpPr txBox="1">
            <a:spLocks/>
          </p:cNvSpPr>
          <p:nvPr/>
        </p:nvSpPr>
        <p:spPr>
          <a:xfrm>
            <a:off x="251520" y="1700808"/>
            <a:ext cx="8640960" cy="3096344"/>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sz="2000" i="0" u="sng" strike="noStrike" kern="1200" cap="none" spc="0" normalizeH="0" baseline="0" noProof="0" dirty="0" smtClean="0">
                <a:ln>
                  <a:noFill/>
                </a:ln>
                <a:effectLst/>
                <a:uLnTx/>
                <a:uFillTx/>
                <a:latin typeface="+mj-lt"/>
                <a:cs typeface="Arial" pitchFamily="34" charset="0"/>
              </a:rPr>
              <a:t>Årsager:</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da-DK" sz="2000" dirty="0" smtClean="0">
                <a:latin typeface="+mj-lt"/>
                <a:cs typeface="Arial" pitchFamily="34" charset="0"/>
              </a:rPr>
              <a:t>Knoglebrud kan ske ved slag, vrid, fald, overbelastning eller skud. Der skelnes mellem åben og lukket knoglebrud (er huden truet af gennembrud behandles dette som et åben knoglebrud).</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da-DK" sz="2000" b="0" i="0" u="none" strike="noStrike" kern="1200" cap="none" spc="0" normalizeH="0" baseline="0" noProof="0" dirty="0" smtClean="0">
              <a:ln>
                <a:noFill/>
              </a:ln>
              <a:effectLst/>
              <a:uLnTx/>
              <a:uFillTx/>
              <a:latin typeface="+mj-lt"/>
              <a:cs typeface="Arial" pitchFamily="34" charset="0"/>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sz="2000" i="0" u="sng" strike="noStrike" kern="1200" cap="none" spc="0" normalizeH="0" baseline="0" noProof="0" dirty="0" smtClean="0">
                <a:ln>
                  <a:noFill/>
                </a:ln>
                <a:effectLst/>
                <a:uLnTx/>
                <a:uFillTx/>
                <a:latin typeface="+mj-lt"/>
                <a:cs typeface="Arial" pitchFamily="34" charset="0"/>
              </a:rPr>
              <a:t>Symptomer:</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sz="2000" b="0" i="0" u="none" strike="noStrike" kern="1200" cap="none" spc="0" normalizeH="0" baseline="0" noProof="0" dirty="0" smtClean="0">
                <a:ln>
                  <a:noFill/>
                </a:ln>
                <a:effectLst/>
                <a:uLnTx/>
                <a:uFillTx/>
                <a:latin typeface="+mj-lt"/>
                <a:cs typeface="Arial" pitchFamily="34" charset="0"/>
              </a:rPr>
              <a:t>Smerte, hævelse,</a:t>
            </a:r>
            <a:r>
              <a:rPr kumimoji="0" lang="da-DK" sz="2000" b="0" i="0" u="none" strike="noStrike" kern="1200" cap="none" spc="0" normalizeH="0" noProof="0" dirty="0" smtClean="0">
                <a:ln>
                  <a:noFill/>
                </a:ln>
                <a:effectLst/>
                <a:uLnTx/>
                <a:uFillTx/>
                <a:latin typeface="+mj-lt"/>
                <a:cs typeface="Arial" pitchFamily="34" charset="0"/>
              </a:rPr>
              <a:t> misfarvning, eventuel fejlstilling, nedsat bevægelighed, føleforstyrrelser, </a:t>
            </a:r>
            <a:r>
              <a:rPr kumimoji="0" lang="da-DK" sz="2000" b="0" i="0" u="none" strike="noStrike" kern="1200" cap="none" spc="0" normalizeH="0" noProof="0" dirty="0" err="1" smtClean="0">
                <a:ln>
                  <a:noFill/>
                </a:ln>
                <a:effectLst/>
                <a:uLnTx/>
                <a:uFillTx/>
                <a:latin typeface="+mj-lt"/>
                <a:cs typeface="Arial" pitchFamily="34" charset="0"/>
              </a:rPr>
              <a:t>løshed</a:t>
            </a:r>
            <a:r>
              <a:rPr kumimoji="0" lang="da-DK" sz="2000" b="0" i="0" u="none" strike="noStrike" kern="1200" cap="none" spc="0" normalizeH="0" noProof="0" dirty="0" smtClean="0">
                <a:ln>
                  <a:noFill/>
                </a:ln>
                <a:effectLst/>
                <a:uLnTx/>
                <a:uFillTx/>
                <a:latin typeface="+mj-lt"/>
                <a:cs typeface="Arial" pitchFamily="34" charset="0"/>
              </a:rPr>
              <a:t>, blødninger, bleg, kold og </a:t>
            </a:r>
            <a:r>
              <a:rPr lang="da-DK" sz="2000" dirty="0" smtClean="0">
                <a:latin typeface="+mj-lt"/>
                <a:cs typeface="Arial" pitchFamily="34" charset="0"/>
              </a:rPr>
              <a:t>klam</a:t>
            </a:r>
            <a:r>
              <a:rPr kumimoji="0" lang="da-DK" sz="2000" b="0" i="0" u="none" strike="noStrike" kern="1200" cap="none" spc="0" normalizeH="0" noProof="0" dirty="0" smtClean="0">
                <a:ln>
                  <a:noFill/>
                </a:ln>
                <a:effectLst/>
                <a:uLnTx/>
                <a:uFillTx/>
                <a:latin typeface="+mj-lt"/>
                <a:cs typeface="Arial" pitchFamily="34" charset="0"/>
              </a:rPr>
              <a:t>svedende hud (</a:t>
            </a:r>
            <a:r>
              <a:rPr kumimoji="0" lang="da-DK" sz="2000" b="0" i="0" u="none" strike="noStrike" kern="1200" cap="none" spc="0" normalizeH="0" noProof="0" dirty="0" err="1" smtClean="0">
                <a:ln>
                  <a:noFill/>
                </a:ln>
                <a:effectLst/>
                <a:uLnTx/>
                <a:uFillTx/>
                <a:latin typeface="+mj-lt"/>
                <a:cs typeface="Arial" pitchFamily="34" charset="0"/>
              </a:rPr>
              <a:t>shock</a:t>
            </a:r>
            <a:r>
              <a:rPr kumimoji="0" lang="da-DK" sz="2000" b="0" i="0" u="none" strike="noStrike" kern="1200" cap="none" spc="0" normalizeH="0" noProof="0" dirty="0" smtClean="0">
                <a:ln>
                  <a:noFill/>
                </a:ln>
                <a:effectLst/>
                <a:uLnTx/>
                <a:uFillTx/>
                <a:latin typeface="+mj-lt"/>
                <a:cs typeface="Arial" pitchFamily="34" charset="0"/>
              </a:rPr>
              <a:t>).</a:t>
            </a:r>
            <a:endParaRPr kumimoji="0" lang="da-DK" sz="2000" b="0" i="0" u="none" strike="noStrike" kern="1200" cap="none" spc="0" normalizeH="0" baseline="0" noProof="0" dirty="0" smtClean="0">
              <a:ln>
                <a:noFill/>
              </a:ln>
              <a:effectLst/>
              <a:uLnTx/>
              <a:uFillTx/>
              <a:latin typeface="+mj-lt"/>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1619672" y="4869160"/>
            <a:ext cx="2867612" cy="1578426"/>
          </a:xfrm>
          <a:prstGeom prst="rect">
            <a:avLst/>
          </a:prstGeom>
          <a:noFill/>
          <a:ln w="9525">
            <a:noFill/>
            <a:miter lim="800000"/>
            <a:headEnd/>
            <a:tailEnd/>
          </a:ln>
        </p:spPr>
      </p:pic>
      <p:pic>
        <p:nvPicPr>
          <p:cNvPr id="7" name="irc_mi" descr="http://ec.molig.com/img/i1063.jpg">
            <a:hlinkClick r:id="rId3"/>
          </p:cNvPr>
          <p:cNvPicPr/>
          <p:nvPr/>
        </p:nvPicPr>
        <p:blipFill>
          <a:blip r:embed="rId4" cstate="print"/>
          <a:srcRect l="9939" r="10352" b="19745"/>
          <a:stretch>
            <a:fillRect/>
          </a:stretch>
        </p:blipFill>
        <p:spPr bwMode="auto">
          <a:xfrm>
            <a:off x="5220072" y="4869160"/>
            <a:ext cx="1767114" cy="1578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4096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512649" cy="584775"/>
          </a:xfrm>
          <a:prstGeom prst="rect">
            <a:avLst/>
          </a:prstGeom>
          <a:noFill/>
        </p:spPr>
        <p:txBody>
          <a:bodyPr wrap="square" rtlCol="0">
            <a:spAutoFit/>
          </a:bodyPr>
          <a:lstStyle/>
          <a:p>
            <a:pPr>
              <a:buNone/>
            </a:pPr>
            <a:r>
              <a:rPr lang="da-DK" sz="3200" dirty="0" smtClean="0">
                <a:latin typeface="+mj-lt"/>
                <a:cs typeface="Arial" pitchFamily="34" charset="0"/>
              </a:rPr>
              <a:t>Førstehjælp til lukket knoglebrud</a:t>
            </a:r>
          </a:p>
        </p:txBody>
      </p:sp>
      <p:sp>
        <p:nvSpPr>
          <p:cNvPr id="5" name="Rektangel 4"/>
          <p:cNvSpPr/>
          <p:nvPr/>
        </p:nvSpPr>
        <p:spPr>
          <a:xfrm>
            <a:off x="179512" y="1988840"/>
            <a:ext cx="8712968" cy="4247317"/>
          </a:xfrm>
          <a:prstGeom prst="rect">
            <a:avLst/>
          </a:prstGeom>
        </p:spPr>
        <p:txBody>
          <a:bodyPr wrap="square">
            <a:spAutoFit/>
          </a:bodyPr>
          <a:lstStyle/>
          <a:p>
            <a:pPr>
              <a:buNone/>
            </a:pPr>
            <a:r>
              <a:rPr lang="da-DK" dirty="0" smtClean="0">
                <a:cs typeface="Arial" pitchFamily="34" charset="0"/>
              </a:rPr>
              <a:t>Skab sikkerhed:</a:t>
            </a:r>
          </a:p>
          <a:p>
            <a:pPr>
              <a:buNone/>
            </a:pPr>
            <a:r>
              <a:rPr lang="da-DK" dirty="0" smtClean="0">
                <a:cs typeface="Arial" pitchFamily="34" charset="0"/>
              </a:rPr>
              <a:t>Hold den tilskadekomne i ro. Undgå unødvendig bevægelse af bruddet. Støt med hænderne eller understøt med beklædning, tæpper og lignende.</a:t>
            </a:r>
          </a:p>
          <a:p>
            <a:pPr>
              <a:buNone/>
            </a:pPr>
            <a:endParaRPr lang="da-DK" dirty="0" smtClean="0">
              <a:cs typeface="Arial" pitchFamily="34" charset="0"/>
            </a:endParaRPr>
          </a:p>
          <a:p>
            <a:pPr>
              <a:buNone/>
            </a:pPr>
            <a:r>
              <a:rPr lang="da-DK" dirty="0" smtClean="0">
                <a:cs typeface="Arial" pitchFamily="34" charset="0"/>
              </a:rPr>
              <a:t>Giv førstehjælp:</a:t>
            </a:r>
          </a:p>
          <a:p>
            <a:r>
              <a:rPr lang="da-DK" dirty="0" smtClean="0">
                <a:cs typeface="Arial" pitchFamily="34" charset="0"/>
              </a:rPr>
              <a:t>Kontroller ABC, HLR ved bevidstløs person uden normal vejrtrækning.</a:t>
            </a:r>
          </a:p>
          <a:p>
            <a:pPr>
              <a:buNone/>
            </a:pPr>
            <a:endParaRPr lang="da-DK" dirty="0" smtClean="0">
              <a:cs typeface="Arial" pitchFamily="34" charset="0"/>
            </a:endParaRPr>
          </a:p>
          <a:p>
            <a:pPr>
              <a:buNone/>
            </a:pPr>
            <a:r>
              <a:rPr lang="da-DK" dirty="0" smtClean="0">
                <a:cs typeface="Arial" pitchFamily="34" charset="0"/>
              </a:rPr>
              <a:t>Tilkald hjælp:</a:t>
            </a:r>
          </a:p>
          <a:p>
            <a:pPr>
              <a:buNone/>
            </a:pPr>
            <a:r>
              <a:rPr lang="da-DK" dirty="0" smtClean="0">
                <a:cs typeface="Arial" pitchFamily="34" charset="0"/>
              </a:rPr>
              <a:t>Ring 1-1-2 eller få den tilskadekomne på skadestuen.</a:t>
            </a:r>
          </a:p>
          <a:p>
            <a:pPr>
              <a:buNone/>
            </a:pPr>
            <a:endParaRPr lang="da-DK" dirty="0" smtClean="0">
              <a:cs typeface="Arial" pitchFamily="34" charset="0"/>
            </a:endParaRPr>
          </a:p>
          <a:p>
            <a:pPr>
              <a:buNone/>
            </a:pPr>
            <a:r>
              <a:rPr lang="da-DK" dirty="0" smtClean="0">
                <a:cs typeface="Arial" pitchFamily="34" charset="0"/>
              </a:rPr>
              <a:t>Imens at du venter:</a:t>
            </a:r>
          </a:p>
          <a:p>
            <a:pPr>
              <a:buNone/>
            </a:pPr>
            <a:r>
              <a:rPr lang="da-DK" dirty="0" smtClean="0">
                <a:cs typeface="Arial" pitchFamily="34" charset="0"/>
              </a:rPr>
              <a:t>Alle knoglebrud støttes i findestilling. Undgå at flytte på bruddet. En bevidstløs med knoglebrud, skal lejres i et tillempet sideleje i forhold til skaden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712968"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92161" cy="584775"/>
          </a:xfrm>
          <a:prstGeom prst="rect">
            <a:avLst/>
          </a:prstGeom>
          <a:noFill/>
        </p:spPr>
        <p:txBody>
          <a:bodyPr wrap="square" rtlCol="0">
            <a:spAutoFit/>
          </a:bodyPr>
          <a:lstStyle/>
          <a:p>
            <a:pPr>
              <a:buNone/>
            </a:pPr>
            <a:r>
              <a:rPr lang="da-DK" sz="3200" dirty="0" smtClean="0">
                <a:latin typeface="+mj-lt"/>
                <a:cs typeface="Arial" pitchFamily="34" charset="0"/>
              </a:rPr>
              <a:t>Førstehjælp til åbne knoglebrud</a:t>
            </a:r>
          </a:p>
        </p:txBody>
      </p:sp>
      <p:sp>
        <p:nvSpPr>
          <p:cNvPr id="5" name="Rektangel 4"/>
          <p:cNvSpPr/>
          <p:nvPr/>
        </p:nvSpPr>
        <p:spPr>
          <a:xfrm>
            <a:off x="179512" y="1988840"/>
            <a:ext cx="8784976" cy="4247317"/>
          </a:xfrm>
          <a:prstGeom prst="rect">
            <a:avLst/>
          </a:prstGeom>
        </p:spPr>
        <p:txBody>
          <a:bodyPr wrap="square">
            <a:spAutoFit/>
          </a:bodyPr>
          <a:lstStyle/>
          <a:p>
            <a:pPr>
              <a:buNone/>
            </a:pPr>
            <a:r>
              <a:rPr lang="da-DK" dirty="0" smtClean="0">
                <a:latin typeface="+mj-lt"/>
                <a:cs typeface="Arial" pitchFamily="34" charset="0"/>
              </a:rPr>
              <a:t>Skab sikkerhed:</a:t>
            </a:r>
          </a:p>
          <a:p>
            <a:pPr>
              <a:buNone/>
            </a:pPr>
            <a:r>
              <a:rPr lang="da-DK" dirty="0" smtClean="0">
                <a:latin typeface="+mj-lt"/>
                <a:cs typeface="Arial" pitchFamily="34" charset="0"/>
              </a:rPr>
              <a:t>Hold den tilskadekomne i ro. Undgå unødvendig bevægelse af bruddet. Støt med hænderne eller understøt med beklædning, tæpper og lignende</a:t>
            </a:r>
          </a:p>
          <a:p>
            <a:pPr>
              <a:buNone/>
            </a:pPr>
            <a:endParaRPr lang="da-DK" dirty="0" smtClean="0">
              <a:latin typeface="+mj-lt"/>
              <a:cs typeface="Arial" pitchFamily="34" charset="0"/>
            </a:endParaRPr>
          </a:p>
          <a:p>
            <a:pPr>
              <a:buNone/>
            </a:pPr>
            <a:r>
              <a:rPr lang="da-DK" dirty="0" smtClean="0">
                <a:latin typeface="+mj-lt"/>
                <a:cs typeface="Arial" pitchFamily="34" charset="0"/>
              </a:rPr>
              <a:t>Giv førstehjælp:</a:t>
            </a:r>
          </a:p>
          <a:p>
            <a:r>
              <a:rPr lang="da-DK" dirty="0" smtClean="0">
                <a:latin typeface="+mj-lt"/>
                <a:cs typeface="Arial" pitchFamily="34" charset="0"/>
              </a:rPr>
              <a:t>Kontroller ABC, HLR ved bevidstløs person uden normal vejrtrækning.</a:t>
            </a:r>
          </a:p>
          <a:p>
            <a:pPr>
              <a:buNone/>
            </a:pPr>
            <a:endParaRPr lang="da-DK" dirty="0" smtClean="0">
              <a:latin typeface="+mj-lt"/>
              <a:cs typeface="Arial" pitchFamily="34" charset="0"/>
            </a:endParaRPr>
          </a:p>
          <a:p>
            <a:pPr>
              <a:buNone/>
            </a:pPr>
            <a:r>
              <a:rPr lang="da-DK" dirty="0" smtClean="0">
                <a:latin typeface="+mj-lt"/>
                <a:cs typeface="Arial" pitchFamily="34" charset="0"/>
              </a:rPr>
              <a:t>Tilkald hjælp:</a:t>
            </a:r>
          </a:p>
          <a:p>
            <a:pPr>
              <a:buNone/>
            </a:pPr>
            <a:r>
              <a:rPr lang="da-DK" dirty="0" smtClean="0">
                <a:latin typeface="+mj-lt"/>
                <a:cs typeface="Arial" pitchFamily="34" charset="0"/>
              </a:rPr>
              <a:t>Ring 1-1-2 eller få den tilskadekomne på skadestuen.</a:t>
            </a:r>
          </a:p>
          <a:p>
            <a:pPr>
              <a:buNone/>
            </a:pPr>
            <a:endParaRPr lang="da-DK" dirty="0" smtClean="0">
              <a:latin typeface="+mj-lt"/>
              <a:cs typeface="Arial" pitchFamily="34" charset="0"/>
            </a:endParaRPr>
          </a:p>
          <a:p>
            <a:pPr>
              <a:buNone/>
            </a:pPr>
            <a:r>
              <a:rPr lang="da-DK" dirty="0" smtClean="0">
                <a:latin typeface="+mj-lt"/>
                <a:cs typeface="Arial" pitchFamily="34" charset="0"/>
              </a:rPr>
              <a:t>Imens at du venter:</a:t>
            </a:r>
          </a:p>
          <a:p>
            <a:pPr>
              <a:buNone/>
            </a:pPr>
            <a:r>
              <a:rPr lang="da-DK" dirty="0" smtClean="0">
                <a:latin typeface="+mj-lt"/>
                <a:cs typeface="Arial" pitchFamily="34" charset="0"/>
              </a:rPr>
              <a:t>Åbne knoglebrud forbindes som sår med fremmedlegemer. Lav en doughnutforbinding tilpasset knoglens ende. Anlæg en løs forbinding ovenpå. Undgå at flytte på bruddet. En bevidstløs med knoglebrud, skal lejres i et tillempet sideleje i forhold til skaden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20153" cy="584775"/>
          </a:xfrm>
          <a:prstGeom prst="rect">
            <a:avLst/>
          </a:prstGeom>
          <a:noFill/>
        </p:spPr>
        <p:txBody>
          <a:bodyPr wrap="square" rtlCol="0">
            <a:spAutoFit/>
          </a:bodyPr>
          <a:lstStyle/>
          <a:p>
            <a:pPr>
              <a:buNone/>
            </a:pPr>
            <a:r>
              <a:rPr lang="da-DK" sz="3200" dirty="0" smtClean="0">
                <a:latin typeface="+mj-lt"/>
                <a:cs typeface="Arial" pitchFamily="34" charset="0"/>
              </a:rPr>
              <a:t>Øvelse</a:t>
            </a:r>
          </a:p>
        </p:txBody>
      </p:sp>
      <p:sp>
        <p:nvSpPr>
          <p:cNvPr id="5" name="Rektangel 4"/>
          <p:cNvSpPr/>
          <p:nvPr/>
        </p:nvSpPr>
        <p:spPr>
          <a:xfrm>
            <a:off x="251520" y="2204864"/>
            <a:ext cx="8640960" cy="4370427"/>
          </a:xfrm>
          <a:prstGeom prst="rect">
            <a:avLst/>
          </a:prstGeom>
        </p:spPr>
        <p:txBody>
          <a:bodyPr wrap="square">
            <a:spAutoFit/>
          </a:bodyPr>
          <a:lstStyle/>
          <a:p>
            <a:pPr algn="ctr">
              <a:buNone/>
            </a:pPr>
            <a:r>
              <a:rPr lang="da-DK" sz="2000" dirty="0" smtClean="0">
                <a:latin typeface="+mj-lt"/>
                <a:cs typeface="Arial" pitchFamily="34" charset="0"/>
              </a:rPr>
              <a:t>Gå sammen 2 og 2</a:t>
            </a:r>
          </a:p>
          <a:p>
            <a:pPr>
              <a:buNone/>
            </a:pPr>
            <a:endParaRPr lang="da-DK" sz="2000" dirty="0" smtClean="0">
              <a:latin typeface="+mj-lt"/>
              <a:cs typeface="Arial" pitchFamily="34" charset="0"/>
            </a:endParaRPr>
          </a:p>
          <a:p>
            <a:pPr>
              <a:buNone/>
            </a:pPr>
            <a:r>
              <a:rPr lang="da-DK" sz="2000" dirty="0" smtClean="0">
                <a:latin typeface="+mj-lt"/>
                <a:cs typeface="Arial" pitchFamily="34" charset="0"/>
              </a:rPr>
              <a:t>Førstehjælperen skal yde førstehjælp til knoglebrud</a:t>
            </a:r>
          </a:p>
          <a:p>
            <a:pPr>
              <a:buNone/>
            </a:pPr>
            <a:endParaRPr lang="da-DK" sz="2000" dirty="0" smtClean="0">
              <a:latin typeface="+mj-lt"/>
              <a:cs typeface="Arial" pitchFamily="34" charset="0"/>
            </a:endParaRPr>
          </a:p>
          <a:p>
            <a:pPr>
              <a:buNone/>
            </a:pPr>
            <a:r>
              <a:rPr lang="da-DK" sz="2000" u="sng" dirty="0" smtClean="0">
                <a:latin typeface="+mj-lt"/>
                <a:cs typeface="Arial" pitchFamily="34" charset="0"/>
              </a:rPr>
              <a:t>Scenarie 1:</a:t>
            </a:r>
          </a:p>
          <a:p>
            <a:pPr>
              <a:buNone/>
            </a:pPr>
            <a:r>
              <a:rPr lang="da-DK" sz="2000" dirty="0" smtClean="0">
                <a:latin typeface="+mj-lt"/>
                <a:cs typeface="Arial" pitchFamily="34" charset="0"/>
              </a:rPr>
              <a:t>En kollega og dig er på forhindringsbanen og træner spring fra klippevæggen. Din kollega lander forkert og pådrager sig et lukket knoglebrud på underarmen. </a:t>
            </a:r>
          </a:p>
          <a:p>
            <a:pPr>
              <a:buNone/>
            </a:pPr>
            <a:r>
              <a:rPr lang="da-DK" sz="2000" dirty="0" smtClean="0">
                <a:latin typeface="+mj-lt"/>
                <a:cs typeface="Arial" pitchFamily="34" charset="0"/>
              </a:rPr>
              <a:t> </a:t>
            </a:r>
          </a:p>
          <a:p>
            <a:pPr>
              <a:buNone/>
            </a:pPr>
            <a:r>
              <a:rPr lang="da-DK" sz="2000" u="sng" dirty="0" smtClean="0">
                <a:latin typeface="+mj-lt"/>
                <a:cs typeface="Arial" pitchFamily="34" charset="0"/>
              </a:rPr>
              <a:t>Scenarie 2:</a:t>
            </a:r>
          </a:p>
          <a:p>
            <a:pPr>
              <a:buNone/>
            </a:pPr>
            <a:r>
              <a:rPr lang="da-DK" sz="2000" dirty="0" smtClean="0">
                <a:latin typeface="+mj-lt"/>
                <a:cs typeface="Arial" pitchFamily="34" charset="0"/>
              </a:rPr>
              <a:t>En kollega og dig cykler på mountainbike i skoven.</a:t>
            </a:r>
          </a:p>
          <a:p>
            <a:pPr>
              <a:buNone/>
            </a:pPr>
            <a:r>
              <a:rPr lang="da-DK" sz="2000" dirty="0" smtClean="0">
                <a:latin typeface="+mj-lt"/>
                <a:cs typeface="Arial" pitchFamily="34" charset="0"/>
              </a:rPr>
              <a:t>Din kollega styrter og pådrager sig åbent knoglebrud på underbenet. </a:t>
            </a:r>
          </a:p>
          <a:p>
            <a:pPr algn="ctr">
              <a:buNone/>
            </a:pPr>
            <a:endParaRPr lang="da-DK" dirty="0">
              <a:latin typeface="+mj-l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92161" cy="584775"/>
          </a:xfrm>
          <a:prstGeom prst="rect">
            <a:avLst/>
          </a:prstGeom>
          <a:noFill/>
        </p:spPr>
        <p:txBody>
          <a:bodyPr wrap="square" rtlCol="0">
            <a:spAutoFit/>
          </a:bodyPr>
          <a:lstStyle/>
          <a:p>
            <a:pPr lvl="0">
              <a:spcBef>
                <a:spcPct val="20000"/>
              </a:spcBef>
              <a:defRPr/>
            </a:pPr>
            <a:r>
              <a:rPr lang="da-DK" sz="3200" dirty="0" smtClean="0">
                <a:latin typeface="+mj-lt"/>
                <a:cs typeface="Arial" pitchFamily="34" charset="0"/>
              </a:rPr>
              <a:t>Hovedskader</a:t>
            </a:r>
          </a:p>
        </p:txBody>
      </p:sp>
      <p:sp>
        <p:nvSpPr>
          <p:cNvPr id="5" name="Pladsholder til indhold 2"/>
          <p:cNvSpPr txBox="1">
            <a:spLocks/>
          </p:cNvSpPr>
          <p:nvPr/>
        </p:nvSpPr>
        <p:spPr>
          <a:xfrm>
            <a:off x="251520" y="2204864"/>
            <a:ext cx="8712968" cy="4320480"/>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sz="2000" i="0" u="sng" strike="noStrike" kern="1200" cap="none" spc="0" normalizeH="0" baseline="0" noProof="0" dirty="0" smtClean="0">
                <a:ln>
                  <a:noFill/>
                </a:ln>
                <a:effectLst/>
                <a:uLnTx/>
                <a:uFillTx/>
                <a:cs typeface="Arial" pitchFamily="34" charset="0"/>
              </a:rPr>
              <a:t>Årsager:</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da-DK" sz="2000" dirty="0" smtClean="0">
                <a:cs typeface="Arial" pitchFamily="34" charset="0"/>
              </a:rPr>
              <a:t>Hovedskader kan opstå ved vold, trafikulykker, fald eller sportsulykker. Vi skelner mellem hjernerystelser og kraniebrud.</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da-DK" sz="2000" dirty="0" smtClean="0">
              <a:cs typeface="Arial" pitchFamily="34" charset="0"/>
            </a:endParaRPr>
          </a:p>
          <a:p>
            <a:pPr>
              <a:spcBef>
                <a:spcPct val="20000"/>
              </a:spcBef>
              <a:defRPr/>
            </a:pPr>
            <a:r>
              <a:rPr lang="da-DK" sz="2000" u="sng" dirty="0" smtClean="0">
                <a:cs typeface="Arial" pitchFamily="34" charset="0"/>
              </a:rPr>
              <a:t>Symptomer:</a:t>
            </a:r>
            <a:endParaRPr kumimoji="0" lang="da-DK" sz="2000" b="0" i="0" u="sng" strike="noStrike" kern="1200" cap="none" spc="0" normalizeH="0" baseline="0" noProof="0" dirty="0" smtClean="0">
              <a:ln>
                <a:noFill/>
              </a:ln>
              <a:effectLst/>
              <a:uLnTx/>
              <a:uFillTx/>
              <a:cs typeface="Arial" pitchFamily="34" charset="0"/>
            </a:endParaRPr>
          </a:p>
          <a:p>
            <a:pPr>
              <a:spcBef>
                <a:spcPct val="20000"/>
              </a:spcBef>
              <a:defRPr/>
            </a:pPr>
            <a:r>
              <a:rPr lang="da-DK" sz="2000" dirty="0" smtClean="0">
                <a:cs typeface="Arial" pitchFamily="34" charset="0"/>
              </a:rPr>
              <a:t>Hjernerystelse:</a:t>
            </a:r>
          </a:p>
          <a:p>
            <a:pPr>
              <a:spcBef>
                <a:spcPct val="20000"/>
              </a:spcBef>
              <a:defRPr/>
            </a:pPr>
            <a:r>
              <a:rPr lang="da-DK" sz="2000" dirty="0" smtClean="0">
                <a:cs typeface="Arial" pitchFamily="34" charset="0"/>
              </a:rPr>
              <a:t>Hovedpine, kvalme og evt. opkast, kortvarig bevidstløshed, hukommelsestab.</a:t>
            </a:r>
          </a:p>
          <a:p>
            <a:pPr>
              <a:spcBef>
                <a:spcPct val="20000"/>
              </a:spcBef>
              <a:defRPr/>
            </a:pPr>
            <a:endParaRPr lang="da-DK" sz="2000" dirty="0" smtClean="0">
              <a:cs typeface="Arial" pitchFamily="34" charset="0"/>
            </a:endParaRPr>
          </a:p>
          <a:p>
            <a:pPr>
              <a:spcBef>
                <a:spcPct val="20000"/>
              </a:spcBef>
              <a:defRPr/>
            </a:pPr>
            <a:r>
              <a:rPr lang="da-DK" sz="2000" dirty="0" smtClean="0">
                <a:cs typeface="Arial" pitchFamily="34" charset="0"/>
              </a:rPr>
              <a:t>Kraniebrud: </a:t>
            </a:r>
          </a:p>
          <a:p>
            <a:pPr>
              <a:spcBef>
                <a:spcPct val="20000"/>
              </a:spcBef>
              <a:defRPr/>
            </a:pPr>
            <a:r>
              <a:rPr lang="da-DK" sz="2000" dirty="0" smtClean="0">
                <a:cs typeface="Arial" pitchFamily="34" charset="0"/>
              </a:rPr>
              <a:t>Samme symptomer som hjernerystelse, eventuelt blødning og klar væske fra øre og næse. Deformitet kan forekomme.  </a:t>
            </a:r>
          </a:p>
          <a:p>
            <a:pPr>
              <a:spcBef>
                <a:spcPct val="20000"/>
              </a:spcBef>
              <a:defRPr/>
            </a:pPr>
            <a:endParaRPr lang="da-DK" sz="2000" dirty="0" smtClean="0">
              <a:cs typeface="Arial" pitchFamily="34" charset="0"/>
            </a:endParaRPr>
          </a:p>
          <a:p>
            <a:pPr>
              <a:spcBef>
                <a:spcPct val="20000"/>
              </a:spcBef>
              <a:defRPr/>
            </a:pPr>
            <a:endParaRPr lang="da-DK" sz="2000" dirty="0" smtClean="0">
              <a:cs typeface="Arial" pitchFamily="34" charset="0"/>
            </a:endParaRPr>
          </a:p>
          <a:p>
            <a:pPr>
              <a:spcBef>
                <a:spcPct val="20000"/>
              </a:spcBef>
              <a:defRPr/>
            </a:pPr>
            <a:r>
              <a:rPr lang="da-DK" sz="2000" dirty="0" smtClean="0">
                <a:cs typeface="Arial" pitchFamily="34" charset="0"/>
              </a:rPr>
              <a:t> </a:t>
            </a:r>
            <a:endParaRPr lang="da-DK" sz="2000" dirty="0" smtClean="0"/>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da-DK" sz="2000" b="0" i="0" u="none" strike="noStrike" kern="1200" cap="none" spc="0" normalizeH="0" baseline="0" noProof="0" dirty="0" smtClean="0">
              <a:ln>
                <a:noFill/>
              </a:ln>
              <a:effectLst/>
              <a:uLnTx/>
              <a:uFillTx/>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da-DK" sz="2000" b="0" i="0" u="none" strike="noStrike" kern="1200" cap="none" spc="0" normalizeH="0" baseline="0" noProof="0" dirty="0" smtClean="0">
              <a:ln>
                <a:noFill/>
              </a:ln>
              <a:solidFill>
                <a:schemeClr val="tx1">
                  <a:tint val="75000"/>
                </a:schemeClr>
              </a:solidFill>
              <a:effectLst/>
              <a:uLnTx/>
              <a:uFillTx/>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da-DK" sz="2000" b="0" i="0" u="none" strike="noStrike" kern="1200" cap="none" spc="0" normalizeH="0" baseline="0" noProof="0" dirty="0">
              <a:ln>
                <a:noFill/>
              </a:ln>
              <a:solidFill>
                <a:schemeClr val="tx1">
                  <a:tint val="75000"/>
                </a:schemeClr>
              </a:solidFill>
              <a:effectLst/>
              <a:uLnTx/>
              <a:uFillTx/>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92161" cy="584775"/>
          </a:xfrm>
          <a:prstGeom prst="rect">
            <a:avLst/>
          </a:prstGeom>
          <a:noFill/>
        </p:spPr>
        <p:txBody>
          <a:bodyPr wrap="square" rtlCol="0">
            <a:spAutoFit/>
          </a:bodyPr>
          <a:lstStyle/>
          <a:p>
            <a:pPr>
              <a:buNone/>
            </a:pPr>
            <a:r>
              <a:rPr lang="da-DK" sz="3200" dirty="0" smtClean="0">
                <a:latin typeface="+mj-lt"/>
                <a:cs typeface="Arial" pitchFamily="34" charset="0"/>
              </a:rPr>
              <a:t>Førstehjælp til hovedskader</a:t>
            </a:r>
          </a:p>
        </p:txBody>
      </p:sp>
      <p:sp>
        <p:nvSpPr>
          <p:cNvPr id="5" name="Rektangel 4"/>
          <p:cNvSpPr/>
          <p:nvPr/>
        </p:nvSpPr>
        <p:spPr>
          <a:xfrm>
            <a:off x="251520" y="2132856"/>
            <a:ext cx="8640960" cy="4524315"/>
          </a:xfrm>
          <a:prstGeom prst="rect">
            <a:avLst/>
          </a:prstGeom>
        </p:spPr>
        <p:txBody>
          <a:bodyPr wrap="square">
            <a:spAutoFit/>
          </a:bodyPr>
          <a:lstStyle/>
          <a:p>
            <a:pPr>
              <a:buNone/>
            </a:pPr>
            <a:r>
              <a:rPr lang="da-DK" dirty="0" smtClean="0">
                <a:cs typeface="Arial" pitchFamily="34" charset="0"/>
              </a:rPr>
              <a:t>Skab sikkerhed:</a:t>
            </a:r>
          </a:p>
          <a:p>
            <a:pPr>
              <a:buNone/>
            </a:pPr>
            <a:r>
              <a:rPr lang="da-DK" dirty="0" smtClean="0">
                <a:cs typeface="Arial" pitchFamily="34" charset="0"/>
              </a:rPr>
              <a:t>Tal til den tilskadekomne forfra, så hovedet ikke drejes. Støt hovedet i findestilling. </a:t>
            </a:r>
            <a:r>
              <a:rPr lang="da-DK" dirty="0" err="1" smtClean="0">
                <a:cs typeface="Arial" pitchFamily="34" charset="0"/>
              </a:rPr>
              <a:t>Nødflyt</a:t>
            </a:r>
            <a:r>
              <a:rPr lang="da-DK" dirty="0" smtClean="0">
                <a:cs typeface="Arial" pitchFamily="34" charset="0"/>
              </a:rPr>
              <a:t> kun hvis det er nødvendigt (liv frem for førlighed).</a:t>
            </a:r>
          </a:p>
          <a:p>
            <a:pPr>
              <a:buNone/>
            </a:pPr>
            <a:endParaRPr lang="da-DK" dirty="0" smtClean="0">
              <a:cs typeface="Arial" pitchFamily="34" charset="0"/>
            </a:endParaRPr>
          </a:p>
          <a:p>
            <a:pPr>
              <a:buNone/>
            </a:pPr>
            <a:r>
              <a:rPr lang="da-DK" dirty="0" smtClean="0">
                <a:cs typeface="Arial" pitchFamily="34" charset="0"/>
              </a:rPr>
              <a:t>Giv førstehjælp:</a:t>
            </a:r>
          </a:p>
          <a:p>
            <a:pPr>
              <a:buNone/>
            </a:pPr>
            <a:r>
              <a:rPr lang="da-DK" dirty="0" smtClean="0">
                <a:cs typeface="Arial" pitchFamily="34" charset="0"/>
              </a:rPr>
              <a:t>HLR ved bevidstløs person uden normal vejrtrækning.</a:t>
            </a:r>
          </a:p>
          <a:p>
            <a:pPr>
              <a:buNone/>
            </a:pPr>
            <a:endParaRPr lang="da-DK" dirty="0" smtClean="0">
              <a:cs typeface="Arial" pitchFamily="34" charset="0"/>
            </a:endParaRPr>
          </a:p>
          <a:p>
            <a:pPr>
              <a:buNone/>
            </a:pPr>
            <a:r>
              <a:rPr lang="da-DK" dirty="0" smtClean="0">
                <a:cs typeface="Arial" pitchFamily="34" charset="0"/>
              </a:rPr>
              <a:t>Tilkald hjælp:</a:t>
            </a:r>
          </a:p>
          <a:p>
            <a:pPr>
              <a:buNone/>
            </a:pPr>
            <a:r>
              <a:rPr lang="da-DK" dirty="0" smtClean="0">
                <a:cs typeface="Arial" pitchFamily="34" charset="0"/>
              </a:rPr>
              <a:t>Ring 1-1-2 eller få den tilskadekomne på skadestuen.</a:t>
            </a:r>
          </a:p>
          <a:p>
            <a:pPr>
              <a:buNone/>
            </a:pPr>
            <a:endParaRPr lang="da-DK" dirty="0" smtClean="0">
              <a:cs typeface="Arial" pitchFamily="34" charset="0"/>
            </a:endParaRPr>
          </a:p>
          <a:p>
            <a:pPr>
              <a:buNone/>
            </a:pPr>
            <a:r>
              <a:rPr lang="da-DK" dirty="0" smtClean="0">
                <a:cs typeface="Arial" pitchFamily="34" charset="0"/>
              </a:rPr>
              <a:t>Imens at du venter…:</a:t>
            </a:r>
          </a:p>
          <a:p>
            <a:pPr>
              <a:buNone/>
            </a:pPr>
            <a:r>
              <a:rPr lang="da-DK" dirty="0" smtClean="0">
                <a:cs typeface="Arial" pitchFamily="34" charset="0"/>
              </a:rPr>
              <a:t>Forbind åbne brud med en løs forbinding. Støt evt. hovedet med hænderne, tæpper eller en jakke. Ved en bevidstløs med normal vejrtrækning, anbringes i stabilt sideleje. </a:t>
            </a:r>
          </a:p>
          <a:p>
            <a:pPr>
              <a:buNone/>
            </a:pPr>
            <a:r>
              <a:rPr lang="da-DK" dirty="0" smtClean="0">
                <a:cs typeface="Arial" pitchFamily="34" charset="0"/>
              </a:rPr>
              <a:t>Husk at en person som har været udsat for kraftigt slag mod hovedet, skal tilses af læge.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4"/>
          <p:cNvSpPr txBox="1"/>
          <p:nvPr/>
        </p:nvSpPr>
        <p:spPr>
          <a:xfrm>
            <a:off x="251520" y="1124744"/>
            <a:ext cx="8692161" cy="584775"/>
          </a:xfrm>
          <a:prstGeom prst="rect">
            <a:avLst/>
          </a:prstGeom>
          <a:noFill/>
        </p:spPr>
        <p:txBody>
          <a:bodyPr wrap="square" rtlCol="0">
            <a:spAutoFit/>
          </a:bodyPr>
          <a:lstStyle/>
          <a:p>
            <a:pPr>
              <a:buNone/>
            </a:pPr>
            <a:r>
              <a:rPr lang="da-DK" sz="3200" dirty="0" smtClean="0">
                <a:latin typeface="+mj-lt"/>
                <a:cs typeface="Arial" pitchFamily="34" charset="0"/>
              </a:rPr>
              <a:t>Øvelse</a:t>
            </a:r>
          </a:p>
        </p:txBody>
      </p:sp>
      <p:sp>
        <p:nvSpPr>
          <p:cNvPr id="7" name="Rektangel 6"/>
          <p:cNvSpPr/>
          <p:nvPr/>
        </p:nvSpPr>
        <p:spPr>
          <a:xfrm>
            <a:off x="251520" y="2276872"/>
            <a:ext cx="8712968" cy="2246769"/>
          </a:xfrm>
          <a:prstGeom prst="rect">
            <a:avLst/>
          </a:prstGeom>
        </p:spPr>
        <p:txBody>
          <a:bodyPr wrap="square">
            <a:spAutoFit/>
          </a:bodyPr>
          <a:lstStyle/>
          <a:p>
            <a:pPr algn="ctr">
              <a:buNone/>
            </a:pPr>
            <a:r>
              <a:rPr lang="da-DK" sz="2000" dirty="0" smtClean="0">
                <a:latin typeface="+mj-lt"/>
                <a:cs typeface="Arial" pitchFamily="34" charset="0"/>
              </a:rPr>
              <a:t>Gå sammen 2 og 2</a:t>
            </a:r>
          </a:p>
          <a:p>
            <a:pPr algn="ctr">
              <a:buNone/>
            </a:pPr>
            <a:endParaRPr lang="da-DK" sz="2000" dirty="0" smtClean="0">
              <a:latin typeface="+mj-lt"/>
              <a:cs typeface="Arial" pitchFamily="34" charset="0"/>
            </a:endParaRPr>
          </a:p>
          <a:p>
            <a:pPr>
              <a:buNone/>
            </a:pPr>
            <a:r>
              <a:rPr lang="da-DK" sz="2000" dirty="0" smtClean="0">
                <a:latin typeface="+mj-lt"/>
                <a:cs typeface="Arial" pitchFamily="34" charset="0"/>
              </a:rPr>
              <a:t>Førstehjælperen skal yde førstehjælp til hjernerystelse med sår.</a:t>
            </a:r>
          </a:p>
          <a:p>
            <a:pPr>
              <a:buNone/>
            </a:pPr>
            <a:r>
              <a:rPr lang="da-DK" sz="2000" dirty="0" smtClean="0">
                <a:latin typeface="+mj-lt"/>
                <a:cs typeface="Arial" pitchFamily="34" charset="0"/>
              </a:rPr>
              <a:t> </a:t>
            </a:r>
          </a:p>
          <a:p>
            <a:pPr>
              <a:buNone/>
            </a:pPr>
            <a:r>
              <a:rPr lang="da-DK" sz="2000" u="sng" dirty="0" smtClean="0">
                <a:latin typeface="+mj-lt"/>
                <a:cs typeface="Arial" pitchFamily="34" charset="0"/>
              </a:rPr>
              <a:t>Scenarie :</a:t>
            </a:r>
          </a:p>
          <a:p>
            <a:pPr>
              <a:buNone/>
            </a:pPr>
            <a:r>
              <a:rPr lang="da-DK" sz="2000" dirty="0" smtClean="0">
                <a:latin typeface="+mj-lt"/>
                <a:cs typeface="Arial" pitchFamily="34" charset="0"/>
              </a:rPr>
              <a:t>Du finder din kollega på trappen. Han er faldet og har et åbent sår over højre øre. Han er ved bevidsthed under hele scenariet.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51520" y="1196752"/>
            <a:ext cx="8640960" cy="4610493"/>
          </a:xfrm>
          <a:prstGeom prst="rect">
            <a:avLst/>
          </a:prstGeom>
        </p:spPr>
        <p:txBody>
          <a:bodyPr wrap="square">
            <a:spAutoFit/>
          </a:bodyPr>
          <a:lstStyle/>
          <a:p>
            <a:pPr marL="342900" lvl="0" indent="-342900" algn="ctr" defTabSz="457200">
              <a:spcBef>
                <a:spcPct val="20000"/>
              </a:spcBef>
              <a:defRPr/>
            </a:pPr>
            <a:r>
              <a:rPr lang="da-DK" sz="3200" dirty="0" smtClean="0">
                <a:cs typeface="Arial" pitchFamily="34" charset="0"/>
              </a:rPr>
              <a:t>FORSVARETS FØRSTEHJÆLPSUDDANNELSE</a:t>
            </a:r>
          </a:p>
          <a:p>
            <a:pPr marL="342900" lvl="0" indent="-342900" algn="ctr" defTabSz="457200">
              <a:spcBef>
                <a:spcPct val="20000"/>
              </a:spcBef>
              <a:defRPr/>
            </a:pPr>
            <a:endParaRPr lang="da-DK" sz="2800" dirty="0" smtClean="0">
              <a:cs typeface="Arial" pitchFamily="34" charset="0"/>
            </a:endParaRPr>
          </a:p>
          <a:p>
            <a:pPr marL="342900" lvl="0" indent="-342900" algn="ctr" defTabSz="457200">
              <a:spcBef>
                <a:spcPct val="20000"/>
              </a:spcBef>
              <a:defRPr/>
            </a:pPr>
            <a:r>
              <a:rPr lang="da-DK" sz="2800" dirty="0" smtClean="0">
                <a:cs typeface="Arial" pitchFamily="34" charset="0"/>
              </a:rPr>
              <a:t>FØR:</a:t>
            </a:r>
          </a:p>
          <a:p>
            <a:pPr marL="342900" lvl="0" indent="-342900" algn="ctr" defTabSz="457200">
              <a:spcBef>
                <a:spcPct val="20000"/>
              </a:spcBef>
              <a:defRPr/>
            </a:pPr>
            <a:r>
              <a:rPr lang="da-DK" sz="2800" dirty="0" smtClean="0">
                <a:cs typeface="Arial" pitchFamily="34" charset="0"/>
              </a:rPr>
              <a:t>Lektion 4, Førstehjælp ved blødninger.</a:t>
            </a:r>
          </a:p>
          <a:p>
            <a:pPr marL="342900" lvl="0" indent="-342900" algn="ctr" defTabSz="457200">
              <a:spcBef>
                <a:spcPct val="20000"/>
              </a:spcBef>
              <a:defRPr/>
            </a:pPr>
            <a:endParaRPr lang="da-DK" sz="2800" dirty="0" smtClean="0">
              <a:cs typeface="Arial" pitchFamily="34" charset="0"/>
            </a:endParaRPr>
          </a:p>
          <a:p>
            <a:pPr marL="342900" lvl="0" indent="-342900" algn="ctr" defTabSz="457200">
              <a:spcBef>
                <a:spcPct val="20000"/>
              </a:spcBef>
              <a:defRPr/>
            </a:pPr>
            <a:r>
              <a:rPr lang="da-DK" sz="2800" dirty="0" smtClean="0">
                <a:cs typeface="Arial" pitchFamily="34" charset="0"/>
              </a:rPr>
              <a:t>NU:</a:t>
            </a:r>
          </a:p>
          <a:p>
            <a:pPr marL="342900" lvl="0" indent="-342900" algn="ctr" defTabSz="457200">
              <a:spcBef>
                <a:spcPct val="20000"/>
              </a:spcBef>
              <a:defRPr/>
            </a:pPr>
            <a:r>
              <a:rPr lang="da-DK" sz="2800" dirty="0" smtClean="0">
                <a:cs typeface="Arial" pitchFamily="34" charset="0"/>
              </a:rPr>
              <a:t>Lektion 5, Førstehjælp ved skader på bevægeapparatet inkl. hovedskader</a:t>
            </a:r>
            <a:endParaRPr lang="da-DK"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92161" cy="584775"/>
          </a:xfrm>
          <a:prstGeom prst="rect">
            <a:avLst/>
          </a:prstGeom>
          <a:noFill/>
        </p:spPr>
        <p:txBody>
          <a:bodyPr wrap="square" rtlCol="0">
            <a:spAutoFit/>
          </a:bodyPr>
          <a:lstStyle/>
          <a:p>
            <a:r>
              <a:rPr lang="da-DK" sz="3200" dirty="0" smtClean="0">
                <a:latin typeface="+mj-lt"/>
                <a:cs typeface="Arial" pitchFamily="34" charset="0"/>
              </a:rPr>
              <a:t>Fra denne lektion</a:t>
            </a:r>
            <a:endParaRPr lang="en-US" sz="3000" dirty="0">
              <a:latin typeface="+mj-lt"/>
              <a:cs typeface="Arial" pitchFamily="34" charset="0"/>
            </a:endParaRPr>
          </a:p>
        </p:txBody>
      </p:sp>
      <p:sp>
        <p:nvSpPr>
          <p:cNvPr id="5" name="Rektangel 4"/>
          <p:cNvSpPr/>
          <p:nvPr/>
        </p:nvSpPr>
        <p:spPr>
          <a:xfrm>
            <a:off x="251520" y="2204864"/>
            <a:ext cx="8640960" cy="3323987"/>
          </a:xfrm>
          <a:prstGeom prst="rect">
            <a:avLst/>
          </a:prstGeom>
        </p:spPr>
        <p:txBody>
          <a:bodyPr wrap="square">
            <a:spAutoFit/>
          </a:bodyPr>
          <a:lstStyle/>
          <a:p>
            <a:pPr>
              <a:lnSpc>
                <a:spcPct val="150000"/>
              </a:lnSpc>
              <a:buFont typeface="Arial" pitchFamily="34" charset="0"/>
              <a:buChar char="•"/>
            </a:pPr>
            <a:r>
              <a:rPr lang="da-DK" sz="2000" dirty="0" smtClean="0">
                <a:latin typeface="+mj-lt"/>
                <a:cs typeface="Arial" pitchFamily="34" charset="0"/>
              </a:rPr>
              <a:t> Hvad står RICE for?</a:t>
            </a:r>
          </a:p>
          <a:p>
            <a:pPr>
              <a:lnSpc>
                <a:spcPct val="150000"/>
              </a:lnSpc>
            </a:pPr>
            <a:endParaRPr lang="da-DK" sz="2000" dirty="0" smtClean="0">
              <a:latin typeface="+mj-lt"/>
              <a:cs typeface="Arial" pitchFamily="34" charset="0"/>
            </a:endParaRPr>
          </a:p>
          <a:p>
            <a:pPr>
              <a:lnSpc>
                <a:spcPct val="150000"/>
              </a:lnSpc>
              <a:buFont typeface="Arial" pitchFamily="34" charset="0"/>
              <a:buChar char="•"/>
            </a:pPr>
            <a:r>
              <a:rPr lang="da-DK" sz="2000" dirty="0" smtClean="0">
                <a:latin typeface="+mj-lt"/>
                <a:cs typeface="Arial" pitchFamily="34" charset="0"/>
              </a:rPr>
              <a:t> Hvad er et </a:t>
            </a:r>
            <a:r>
              <a:rPr lang="da-DK" sz="2000" dirty="0" err="1" smtClean="0">
                <a:latin typeface="+mj-lt"/>
                <a:cs typeface="Arial" pitchFamily="34" charset="0"/>
              </a:rPr>
              <a:t>ledskred</a:t>
            </a:r>
            <a:r>
              <a:rPr lang="da-DK" sz="2000" dirty="0" smtClean="0">
                <a:latin typeface="+mj-lt"/>
                <a:cs typeface="Arial" pitchFamily="34" charset="0"/>
              </a:rPr>
              <a:t>?</a:t>
            </a:r>
          </a:p>
          <a:p>
            <a:pPr>
              <a:lnSpc>
                <a:spcPct val="150000"/>
              </a:lnSpc>
            </a:pPr>
            <a:endParaRPr lang="da-DK" sz="2000" dirty="0" smtClean="0">
              <a:latin typeface="+mj-lt"/>
              <a:cs typeface="Arial" pitchFamily="34" charset="0"/>
            </a:endParaRPr>
          </a:p>
          <a:p>
            <a:pPr>
              <a:lnSpc>
                <a:spcPct val="150000"/>
              </a:lnSpc>
              <a:buFont typeface="Arial" pitchFamily="34" charset="0"/>
              <a:buChar char="•"/>
            </a:pPr>
            <a:r>
              <a:rPr lang="da-DK" sz="2000" dirty="0" smtClean="0">
                <a:latin typeface="+mj-lt"/>
                <a:cs typeface="Arial" pitchFamily="34" charset="0"/>
              </a:rPr>
              <a:t> Hvilke to typer knoglebrud er der og hvad er forskellen?</a:t>
            </a:r>
          </a:p>
          <a:p>
            <a:pPr>
              <a:lnSpc>
                <a:spcPct val="150000"/>
              </a:lnSpc>
            </a:pPr>
            <a:endParaRPr lang="da-DK" sz="2000" dirty="0" smtClean="0">
              <a:latin typeface="+mj-lt"/>
              <a:cs typeface="Arial" pitchFamily="34" charset="0"/>
            </a:endParaRPr>
          </a:p>
          <a:p>
            <a:pPr>
              <a:lnSpc>
                <a:spcPct val="150000"/>
              </a:lnSpc>
              <a:buFont typeface="Arial" pitchFamily="34" charset="0"/>
              <a:buChar char="•"/>
            </a:pPr>
            <a:r>
              <a:rPr lang="da-DK" sz="2000" dirty="0" smtClean="0">
                <a:latin typeface="+mj-lt"/>
                <a:cs typeface="Arial" pitchFamily="34" charset="0"/>
              </a:rPr>
              <a:t> Nævn symptomer til hjernerystelse?</a:t>
            </a:r>
            <a:endParaRPr lang="da-DK" sz="2000" dirty="0">
              <a:latin typeface="+mj-l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179512" y="1124744"/>
            <a:ext cx="8764169" cy="584775"/>
          </a:xfrm>
          <a:prstGeom prst="rect">
            <a:avLst/>
          </a:prstGeom>
          <a:noFill/>
        </p:spPr>
        <p:txBody>
          <a:bodyPr wrap="square" rtlCol="0">
            <a:spAutoFit/>
          </a:bodyPr>
          <a:lstStyle/>
          <a:p>
            <a:pPr marL="342900" lvl="0" indent="-342900">
              <a:spcBef>
                <a:spcPct val="20000"/>
              </a:spcBef>
              <a:defRPr/>
            </a:pPr>
            <a:r>
              <a:rPr lang="da-DK" sz="3200" dirty="0" smtClean="0">
                <a:cs typeface="Arial" pitchFamily="34" charset="0"/>
              </a:rPr>
              <a:t>Ved lektionens afslutning kan deltageren: </a:t>
            </a:r>
          </a:p>
        </p:txBody>
      </p:sp>
      <p:sp>
        <p:nvSpPr>
          <p:cNvPr id="4" name="Rektangel 3"/>
          <p:cNvSpPr/>
          <p:nvPr/>
        </p:nvSpPr>
        <p:spPr>
          <a:xfrm>
            <a:off x="251520" y="2204864"/>
            <a:ext cx="8655773" cy="2616101"/>
          </a:xfrm>
          <a:prstGeom prst="rect">
            <a:avLst/>
          </a:prstGeom>
        </p:spPr>
        <p:txBody>
          <a:bodyPr wrap="square">
            <a:spAutoFit/>
          </a:bodyPr>
          <a:lstStyle/>
          <a:p>
            <a:pPr algn="ctr">
              <a:buNone/>
            </a:pPr>
            <a:endParaRPr lang="da-DK" sz="2000" dirty="0" smtClean="0">
              <a:cs typeface="Arial" pitchFamily="34" charset="0"/>
            </a:endParaRPr>
          </a:p>
          <a:p>
            <a:pPr algn="ctr">
              <a:buNone/>
            </a:pPr>
            <a:r>
              <a:rPr lang="da-DK" sz="2400" dirty="0" smtClean="0">
                <a:cs typeface="Arial" pitchFamily="34" charset="0"/>
              </a:rPr>
              <a:t>Handle hensigtsmæssigt ved skader på bevægeapparatet, samt ved hovedskader </a:t>
            </a:r>
          </a:p>
          <a:p>
            <a:pPr algn="ctr">
              <a:buNone/>
            </a:pPr>
            <a:endParaRPr lang="da-DK" sz="2400" dirty="0" smtClean="0">
              <a:cs typeface="Arial" pitchFamily="34" charset="0"/>
            </a:endParaRPr>
          </a:p>
          <a:p>
            <a:pPr algn="ctr">
              <a:buNone/>
            </a:pPr>
            <a:r>
              <a:rPr lang="da-DK" sz="2400" dirty="0" smtClean="0">
                <a:cs typeface="Arial" pitchFamily="34" charset="0"/>
              </a:rPr>
              <a:t>Vurdere hvornår der skal tilkaldes hjælp, henvises til læge/skadestue eller behandlingen kan afsluttes af førstehjælperen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1520" y="1124744"/>
            <a:ext cx="8692161" cy="584775"/>
          </a:xfrm>
          <a:prstGeom prst="rect">
            <a:avLst/>
          </a:prstGeom>
          <a:noFill/>
        </p:spPr>
        <p:txBody>
          <a:bodyPr wrap="square" rtlCol="0">
            <a:spAutoFit/>
          </a:bodyPr>
          <a:lstStyle/>
          <a:p>
            <a:pPr>
              <a:buNone/>
            </a:pPr>
            <a:r>
              <a:rPr lang="da-DK" sz="3200" dirty="0" smtClean="0">
                <a:latin typeface="+mj-lt"/>
                <a:cs typeface="Arial" pitchFamily="34" charset="0"/>
              </a:rPr>
              <a:t>Hvorfor ?</a:t>
            </a:r>
          </a:p>
        </p:txBody>
      </p:sp>
      <p:pic>
        <p:nvPicPr>
          <p:cNvPr id="6" name="Picture 4"/>
          <p:cNvPicPr>
            <a:picLocks noChangeAspect="1" noChangeArrowheads="1"/>
          </p:cNvPicPr>
          <p:nvPr/>
        </p:nvPicPr>
        <p:blipFill>
          <a:blip r:embed="rId2" cstate="print"/>
          <a:srcRect/>
          <a:stretch>
            <a:fillRect/>
          </a:stretch>
        </p:blipFill>
        <p:spPr bwMode="auto">
          <a:xfrm>
            <a:off x="2764353" y="3940711"/>
            <a:ext cx="4104456" cy="2553132"/>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971600" y="1844824"/>
            <a:ext cx="3682207" cy="2088232"/>
          </a:xfrm>
          <a:prstGeom prst="rect">
            <a:avLst/>
          </a:prstGeom>
          <a:noFill/>
          <a:ln w="9525">
            <a:noFill/>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4644008" y="1844824"/>
            <a:ext cx="3657514" cy="2088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1520" y="1124744"/>
            <a:ext cx="8604973" cy="584775"/>
          </a:xfrm>
          <a:prstGeom prst="rect">
            <a:avLst/>
          </a:prstGeom>
          <a:noFill/>
        </p:spPr>
        <p:txBody>
          <a:bodyPr wrap="square" rtlCol="0">
            <a:spAutoFit/>
          </a:bodyPr>
          <a:lstStyle/>
          <a:p>
            <a:pPr marL="342900" lvl="0" indent="-342900" defTabSz="914400" fontAlgn="base">
              <a:spcBef>
                <a:spcPct val="20000"/>
              </a:spcBef>
              <a:spcAft>
                <a:spcPct val="0"/>
              </a:spcAft>
              <a:buClr>
                <a:srgbClr val="3366FF"/>
              </a:buClr>
              <a:defRPr/>
            </a:pPr>
            <a:r>
              <a:rPr lang="da-DK" sz="3200" kern="0" dirty="0" smtClean="0">
                <a:latin typeface="+mj-lt"/>
                <a:cs typeface="Arial" pitchFamily="34" charset="0"/>
              </a:rPr>
              <a:t>Hvorledes</a:t>
            </a:r>
          </a:p>
        </p:txBody>
      </p:sp>
      <p:sp>
        <p:nvSpPr>
          <p:cNvPr id="6" name="Rektangel 5"/>
          <p:cNvSpPr/>
          <p:nvPr/>
        </p:nvSpPr>
        <p:spPr>
          <a:xfrm>
            <a:off x="179512" y="2204864"/>
            <a:ext cx="8676981" cy="2400657"/>
          </a:xfrm>
          <a:prstGeom prst="rect">
            <a:avLst/>
          </a:prstGeom>
        </p:spPr>
        <p:txBody>
          <a:bodyPr wrap="square">
            <a:spAutoFit/>
          </a:bodyPr>
          <a:lstStyle/>
          <a:p>
            <a:pPr>
              <a:lnSpc>
                <a:spcPct val="150000"/>
              </a:lnSpc>
              <a:buFont typeface="Arial" pitchFamily="34" charset="0"/>
              <a:buChar char="•"/>
            </a:pPr>
            <a:r>
              <a:rPr lang="da-DK" sz="2000" dirty="0" smtClean="0">
                <a:cs typeface="Arial" pitchFamily="34" charset="0"/>
              </a:rPr>
              <a:t> </a:t>
            </a:r>
            <a:r>
              <a:rPr lang="da-DK" sz="2000" dirty="0" err="1" smtClean="0">
                <a:cs typeface="Arial" pitchFamily="34" charset="0"/>
              </a:rPr>
              <a:t>Ledskred</a:t>
            </a:r>
            <a:endParaRPr lang="da-DK" sz="2000" dirty="0" smtClean="0">
              <a:cs typeface="Arial" pitchFamily="34" charset="0"/>
            </a:endParaRPr>
          </a:p>
          <a:p>
            <a:pPr>
              <a:lnSpc>
                <a:spcPct val="150000"/>
              </a:lnSpc>
              <a:buFont typeface="Arial" pitchFamily="34" charset="0"/>
              <a:buChar char="•"/>
            </a:pPr>
            <a:r>
              <a:rPr lang="da-DK" sz="2000" dirty="0" smtClean="0">
                <a:cs typeface="Arial" pitchFamily="34" charset="0"/>
              </a:rPr>
              <a:t> Forstuvninger og muskelskader</a:t>
            </a:r>
          </a:p>
          <a:p>
            <a:pPr>
              <a:lnSpc>
                <a:spcPct val="150000"/>
              </a:lnSpc>
              <a:buFont typeface="Arial" pitchFamily="34" charset="0"/>
              <a:buChar char="•"/>
            </a:pPr>
            <a:r>
              <a:rPr lang="da-DK" sz="2000" dirty="0" smtClean="0">
                <a:cs typeface="Arial" pitchFamily="34" charset="0"/>
              </a:rPr>
              <a:t> RICE princippet</a:t>
            </a:r>
          </a:p>
          <a:p>
            <a:pPr>
              <a:lnSpc>
                <a:spcPct val="150000"/>
              </a:lnSpc>
              <a:buFont typeface="Arial" pitchFamily="34" charset="0"/>
              <a:buChar char="•"/>
            </a:pPr>
            <a:r>
              <a:rPr lang="da-DK" sz="2000" dirty="0" smtClean="0">
                <a:cs typeface="Arial" pitchFamily="34" charset="0"/>
              </a:rPr>
              <a:t> Knoglebrud</a:t>
            </a:r>
          </a:p>
          <a:p>
            <a:pPr>
              <a:lnSpc>
                <a:spcPct val="150000"/>
              </a:lnSpc>
              <a:buFont typeface="Arial" pitchFamily="34" charset="0"/>
              <a:buChar char="•"/>
            </a:pPr>
            <a:r>
              <a:rPr lang="da-DK" sz="2000" dirty="0" smtClean="0">
                <a:cs typeface="Arial" pitchFamily="34" charset="0"/>
              </a:rPr>
              <a:t> Hovedskader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51520" y="1124744"/>
            <a:ext cx="8692162" cy="584775"/>
          </a:xfrm>
          <a:prstGeom prst="rect">
            <a:avLst/>
          </a:prstGeom>
          <a:noFill/>
        </p:spPr>
        <p:txBody>
          <a:bodyPr wrap="square" rtlCol="0">
            <a:spAutoFit/>
          </a:bodyPr>
          <a:lstStyle/>
          <a:p>
            <a:pPr lvl="0">
              <a:spcBef>
                <a:spcPct val="20000"/>
              </a:spcBef>
              <a:defRPr/>
            </a:pPr>
            <a:r>
              <a:rPr lang="da-DK" sz="3200" dirty="0" err="1" smtClean="0">
                <a:latin typeface="+mj-lt"/>
                <a:cs typeface="Arial" pitchFamily="34" charset="0"/>
              </a:rPr>
              <a:t>Ledskred</a:t>
            </a:r>
            <a:endParaRPr lang="da-DK" sz="3200" dirty="0" smtClean="0">
              <a:latin typeface="+mj-lt"/>
              <a:cs typeface="Arial" pitchFamily="34" charset="0"/>
            </a:endParaRPr>
          </a:p>
        </p:txBody>
      </p:sp>
      <p:sp>
        <p:nvSpPr>
          <p:cNvPr id="6" name="Pladsholder til indhold 2"/>
          <p:cNvSpPr txBox="1">
            <a:spLocks/>
          </p:cNvSpPr>
          <p:nvPr/>
        </p:nvSpPr>
        <p:spPr>
          <a:xfrm>
            <a:off x="179512" y="2204864"/>
            <a:ext cx="8712968" cy="2592288"/>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sz="2000" i="0" u="sng" strike="noStrike" kern="1200" cap="none" spc="0" normalizeH="0" baseline="0" noProof="0" dirty="0" smtClean="0">
                <a:ln>
                  <a:noFill/>
                </a:ln>
                <a:effectLst/>
                <a:uLnTx/>
                <a:uFillTx/>
                <a:latin typeface="+mj-lt"/>
                <a:cs typeface="Arial" pitchFamily="34" charset="0"/>
              </a:rPr>
              <a:t>Årsager:</a:t>
            </a:r>
          </a:p>
          <a:p>
            <a:pPr lvl="0">
              <a:spcBef>
                <a:spcPct val="20000"/>
              </a:spcBef>
              <a:defRPr/>
            </a:pPr>
            <a:r>
              <a:rPr lang="da-DK" sz="2000" dirty="0" err="1" smtClean="0">
                <a:latin typeface="+mj-lt"/>
                <a:cs typeface="Arial" pitchFamily="34" charset="0"/>
              </a:rPr>
              <a:t>Ledskred</a:t>
            </a:r>
            <a:r>
              <a:rPr lang="da-DK" sz="2000" dirty="0" smtClean="0">
                <a:latin typeface="+mj-lt"/>
                <a:cs typeface="Arial" pitchFamily="34" charset="0"/>
              </a:rPr>
              <a:t> er en påvirkning af ledet, hvor to led forskydes i forhold til hinanden f.eks. ved slag, vrid, overbelastning eller fald</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da-DK" sz="2000" b="0" i="0" u="none" strike="noStrike" kern="1200" cap="none" spc="0" normalizeH="0" baseline="0" noProof="0" dirty="0" smtClean="0">
              <a:ln>
                <a:noFill/>
              </a:ln>
              <a:effectLst/>
              <a:uLnTx/>
              <a:uFillTx/>
              <a:latin typeface="+mj-lt"/>
              <a:cs typeface="Arial" pitchFamily="34" charset="0"/>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sz="2000" i="0" u="sng" strike="noStrike" kern="1200" cap="none" spc="0" normalizeH="0" baseline="0" noProof="0" dirty="0" smtClean="0">
                <a:ln>
                  <a:noFill/>
                </a:ln>
                <a:effectLst/>
                <a:uLnTx/>
                <a:uFillTx/>
                <a:latin typeface="+mj-lt"/>
                <a:cs typeface="Arial" pitchFamily="34" charset="0"/>
              </a:rPr>
              <a:t>Symptomer:</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sz="2000" b="0" i="0" u="none" strike="noStrike" kern="1200" cap="none" spc="0" normalizeH="0" baseline="0" noProof="0" dirty="0" smtClean="0">
                <a:ln>
                  <a:noFill/>
                </a:ln>
                <a:effectLst/>
                <a:uLnTx/>
                <a:uFillTx/>
                <a:latin typeface="+mj-lt"/>
                <a:cs typeface="Arial" pitchFamily="34" charset="0"/>
              </a:rPr>
              <a:t>Smerte, hævelse, misfarvning.</a:t>
            </a:r>
            <a:r>
              <a:rPr kumimoji="0" lang="da-DK" sz="2000" b="0" i="0" u="none" strike="noStrike" kern="1200" cap="none" spc="0" normalizeH="0" noProof="0" dirty="0" smtClean="0">
                <a:ln>
                  <a:noFill/>
                </a:ln>
                <a:effectLst/>
                <a:uLnTx/>
                <a:uFillTx/>
                <a:latin typeface="+mj-lt"/>
                <a:cs typeface="Arial" pitchFamily="34" charset="0"/>
              </a:rPr>
              <a:t> Manglende bevægelighed (l</a:t>
            </a:r>
            <a:r>
              <a:rPr kumimoji="0" lang="da-DK" sz="2000" b="0" i="0" u="none" strike="noStrike" kern="1200" cap="none" spc="0" normalizeH="0" baseline="0" noProof="0" dirty="0" smtClean="0">
                <a:ln>
                  <a:noFill/>
                </a:ln>
                <a:effectLst/>
                <a:uLnTx/>
                <a:uFillTx/>
                <a:latin typeface="+mj-lt"/>
                <a:cs typeface="Arial" pitchFamily="34" charset="0"/>
              </a:rPr>
              <a:t>edet er</a:t>
            </a:r>
            <a:r>
              <a:rPr kumimoji="0" lang="da-DK" sz="2000" b="0" i="0" u="none" strike="noStrike" kern="1200" cap="none" spc="0" normalizeH="0" noProof="0" dirty="0" smtClean="0">
                <a:ln>
                  <a:noFill/>
                </a:ln>
                <a:effectLst/>
                <a:uLnTx/>
                <a:uFillTx/>
                <a:latin typeface="+mj-lt"/>
                <a:cs typeface="Arial" pitchFamily="34" charset="0"/>
              </a:rPr>
              <a:t> oftest</a:t>
            </a:r>
            <a:r>
              <a:rPr kumimoji="0" lang="da-DK" sz="2000" b="0" i="0" u="none" strike="noStrike" kern="1200" cap="none" spc="0" normalizeH="0" baseline="0" noProof="0" dirty="0" smtClean="0">
                <a:ln>
                  <a:noFill/>
                </a:ln>
                <a:effectLst/>
                <a:uLnTx/>
                <a:uFillTx/>
                <a:latin typeface="+mj-lt"/>
                <a:cs typeface="Arial" pitchFamily="34" charset="0"/>
              </a:rPr>
              <a:t> fastlåst i unormal position)</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da-DK" sz="2000" dirty="0" smtClean="0">
              <a:latin typeface="+mj-lt"/>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da-DK" sz="2000" b="0" i="0" u="none" strike="noStrike" kern="1200" cap="none" spc="0" normalizeH="0" baseline="0" noProof="0" dirty="0" smtClean="0">
              <a:ln>
                <a:noFill/>
              </a:ln>
              <a:effectLst/>
              <a:uLnTx/>
              <a:uFillTx/>
              <a:latin typeface="+mj-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da-DK" sz="2000" b="0" i="0" u="none" strike="noStrike" kern="1200" cap="none" spc="0" normalizeH="0" baseline="0" noProof="0" dirty="0" smtClean="0">
              <a:ln>
                <a:noFill/>
              </a:ln>
              <a:solidFill>
                <a:schemeClr val="tx1">
                  <a:tint val="75000"/>
                </a:schemeClr>
              </a:solidFill>
              <a:effectLst/>
              <a:uLnTx/>
              <a:uFillTx/>
              <a:latin typeface="+mj-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da-DK" sz="2000" b="0" i="0" u="none" strike="noStrike" kern="1200" cap="none" spc="0" normalizeH="0" baseline="0" noProof="0" dirty="0">
              <a:ln>
                <a:noFill/>
              </a:ln>
              <a:solidFill>
                <a:schemeClr val="tx1">
                  <a:tint val="75000"/>
                </a:schemeClr>
              </a:solidFill>
              <a:effectLst/>
              <a:uLnTx/>
              <a:uFillTx/>
              <a:latin typeface="+mj-lt"/>
              <a:ea typeface="+mn-ea"/>
              <a:cs typeface="+mn-cs"/>
            </a:endParaRPr>
          </a:p>
        </p:txBody>
      </p:sp>
      <p:pic>
        <p:nvPicPr>
          <p:cNvPr id="7" name="Picture 2"/>
          <p:cNvPicPr>
            <a:picLocks noChangeAspect="1" noChangeArrowheads="1"/>
          </p:cNvPicPr>
          <p:nvPr/>
        </p:nvPicPr>
        <p:blipFill>
          <a:blip r:embed="rId2" cstate="print"/>
          <a:srcRect/>
          <a:stretch>
            <a:fillRect/>
          </a:stretch>
        </p:blipFill>
        <p:spPr bwMode="auto">
          <a:xfrm>
            <a:off x="5508104" y="4365104"/>
            <a:ext cx="2793021" cy="2080829"/>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40960" cy="584775"/>
          </a:xfrm>
          <a:prstGeom prst="rect">
            <a:avLst/>
          </a:prstGeom>
          <a:noFill/>
        </p:spPr>
        <p:txBody>
          <a:bodyPr wrap="square" rtlCol="0">
            <a:spAutoFit/>
          </a:bodyPr>
          <a:lstStyle/>
          <a:p>
            <a:pPr>
              <a:buNone/>
            </a:pPr>
            <a:r>
              <a:rPr lang="da-DK" sz="3200" dirty="0" smtClean="0">
                <a:cs typeface="Arial" pitchFamily="34" charset="0"/>
              </a:rPr>
              <a:t>Førstehjælp til </a:t>
            </a:r>
            <a:r>
              <a:rPr lang="da-DK" sz="3200" dirty="0" err="1" smtClean="0">
                <a:cs typeface="Arial" pitchFamily="34" charset="0"/>
              </a:rPr>
              <a:t>ledskred</a:t>
            </a:r>
            <a:endParaRPr lang="da-DK" sz="3200" dirty="0" smtClean="0">
              <a:cs typeface="Arial" pitchFamily="34" charset="0"/>
            </a:endParaRPr>
          </a:p>
        </p:txBody>
      </p:sp>
      <p:sp>
        <p:nvSpPr>
          <p:cNvPr id="5" name="Rektangel 4"/>
          <p:cNvSpPr/>
          <p:nvPr/>
        </p:nvSpPr>
        <p:spPr>
          <a:xfrm>
            <a:off x="179512" y="1916832"/>
            <a:ext cx="8712968" cy="4708981"/>
          </a:xfrm>
          <a:prstGeom prst="rect">
            <a:avLst/>
          </a:prstGeom>
        </p:spPr>
        <p:txBody>
          <a:bodyPr wrap="square">
            <a:spAutoFit/>
          </a:bodyPr>
          <a:lstStyle/>
          <a:p>
            <a:pPr>
              <a:buNone/>
            </a:pPr>
            <a:r>
              <a:rPr lang="da-DK" sz="2000" dirty="0" smtClean="0">
                <a:cs typeface="Arial" pitchFamily="34" charset="0"/>
              </a:rPr>
              <a:t>Skab sikkerhed:</a:t>
            </a:r>
          </a:p>
          <a:p>
            <a:pPr>
              <a:buNone/>
            </a:pPr>
            <a:r>
              <a:rPr lang="da-DK" sz="2000" dirty="0" smtClean="0">
                <a:cs typeface="Arial" pitchFamily="34" charset="0"/>
              </a:rPr>
              <a:t>Hold den tilskadekomne i ro. Bevægelse kan forværre skaden og eventuelle blødninger.</a:t>
            </a:r>
          </a:p>
          <a:p>
            <a:pPr>
              <a:buNone/>
            </a:pPr>
            <a:endParaRPr lang="da-DK" sz="2000" dirty="0" smtClean="0">
              <a:cs typeface="Arial" pitchFamily="34" charset="0"/>
            </a:endParaRPr>
          </a:p>
          <a:p>
            <a:pPr>
              <a:buNone/>
            </a:pPr>
            <a:r>
              <a:rPr lang="da-DK" sz="2000" dirty="0" smtClean="0">
                <a:cs typeface="Arial" pitchFamily="34" charset="0"/>
              </a:rPr>
              <a:t>Giv førstehjælp:</a:t>
            </a:r>
          </a:p>
          <a:p>
            <a:pPr>
              <a:buNone/>
            </a:pPr>
            <a:r>
              <a:rPr lang="da-DK" sz="2000" dirty="0" smtClean="0">
                <a:cs typeface="Arial" pitchFamily="34" charset="0"/>
              </a:rPr>
              <a:t>HLR ved bevidstløs person uden normal vejrtrækning</a:t>
            </a:r>
          </a:p>
          <a:p>
            <a:pPr>
              <a:buNone/>
            </a:pPr>
            <a:endParaRPr lang="da-DK" sz="2000" dirty="0" smtClean="0">
              <a:cs typeface="Arial" pitchFamily="34" charset="0"/>
            </a:endParaRPr>
          </a:p>
          <a:p>
            <a:pPr>
              <a:buNone/>
            </a:pPr>
            <a:r>
              <a:rPr lang="da-DK" sz="2000" dirty="0" smtClean="0">
                <a:cs typeface="Arial" pitchFamily="34" charset="0"/>
              </a:rPr>
              <a:t>Tilkald hjælp:</a:t>
            </a:r>
          </a:p>
          <a:p>
            <a:pPr>
              <a:buNone/>
            </a:pPr>
            <a:r>
              <a:rPr lang="da-DK" sz="2000" dirty="0" smtClean="0">
                <a:cs typeface="Arial" pitchFamily="34" charset="0"/>
              </a:rPr>
              <a:t>Ring 1-1-2 eller få den tilskadekomne på skadestuen.</a:t>
            </a:r>
          </a:p>
          <a:p>
            <a:pPr>
              <a:buNone/>
            </a:pPr>
            <a:endParaRPr lang="da-DK" sz="2000" dirty="0" smtClean="0">
              <a:cs typeface="Arial" pitchFamily="34" charset="0"/>
            </a:endParaRPr>
          </a:p>
          <a:p>
            <a:pPr>
              <a:buNone/>
            </a:pPr>
            <a:r>
              <a:rPr lang="da-DK" sz="2000" dirty="0" smtClean="0">
                <a:cs typeface="Arial" pitchFamily="34" charset="0"/>
              </a:rPr>
              <a:t>Imens at du venter:</a:t>
            </a:r>
          </a:p>
          <a:p>
            <a:pPr>
              <a:buNone/>
            </a:pPr>
            <a:r>
              <a:rPr lang="da-DK" sz="2000" dirty="0" smtClean="0">
                <a:cs typeface="Arial" pitchFamily="34" charset="0"/>
              </a:rPr>
              <a:t>Nedkøl med is for at smertelindre, så blodkarrene kan trække sig sammen og blødningen dermed reduceres. Stabiliser i findestilling. </a:t>
            </a:r>
          </a:p>
          <a:p>
            <a:pPr>
              <a:buNone/>
            </a:pPr>
            <a:r>
              <a:rPr lang="da-DK" sz="2000" dirty="0" smtClean="0">
                <a:cs typeface="Arial" pitchFamily="34" charset="0"/>
              </a:rPr>
              <a:t>Eksempelvis: </a:t>
            </a:r>
            <a:r>
              <a:rPr lang="da-DK" sz="2000" dirty="0" err="1" smtClean="0">
                <a:cs typeface="Arial" pitchFamily="34" charset="0"/>
              </a:rPr>
              <a:t>armslynge</a:t>
            </a:r>
            <a:r>
              <a:rPr lang="da-DK" sz="2000" dirty="0" smtClean="0">
                <a:cs typeface="Arial" pitchFamily="34" charset="0"/>
              </a:rPr>
              <a:t> til at støtte skulderen.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92161" cy="584775"/>
          </a:xfrm>
          <a:prstGeom prst="rect">
            <a:avLst/>
          </a:prstGeom>
          <a:noFill/>
        </p:spPr>
        <p:txBody>
          <a:bodyPr wrap="square" rtlCol="0">
            <a:spAutoFit/>
          </a:bodyPr>
          <a:lstStyle/>
          <a:p>
            <a:pPr lvl="0">
              <a:spcBef>
                <a:spcPct val="20000"/>
              </a:spcBef>
              <a:defRPr/>
            </a:pPr>
            <a:r>
              <a:rPr lang="da-DK" sz="3200" dirty="0" smtClean="0">
                <a:cs typeface="Arial" pitchFamily="34" charset="0"/>
              </a:rPr>
              <a:t>Forstuvninger og muskelskader</a:t>
            </a:r>
          </a:p>
        </p:txBody>
      </p:sp>
      <p:sp>
        <p:nvSpPr>
          <p:cNvPr id="6" name="Pladsholder til indhold 2"/>
          <p:cNvSpPr txBox="1">
            <a:spLocks/>
          </p:cNvSpPr>
          <p:nvPr/>
        </p:nvSpPr>
        <p:spPr>
          <a:xfrm>
            <a:off x="323528" y="2132856"/>
            <a:ext cx="8568952" cy="4392488"/>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i="0" u="sng" strike="noStrike" kern="1200" cap="none" spc="0" normalizeH="0" baseline="0" noProof="0" dirty="0" smtClean="0">
                <a:ln>
                  <a:noFill/>
                </a:ln>
                <a:effectLst/>
                <a:uLnTx/>
                <a:uFillTx/>
                <a:cs typeface="Arial" pitchFamily="34" charset="0"/>
              </a:rPr>
              <a:t>Årsager:</a:t>
            </a:r>
          </a:p>
          <a:p>
            <a:pPr lvl="0">
              <a:spcBef>
                <a:spcPct val="20000"/>
              </a:spcBef>
              <a:defRPr/>
            </a:pPr>
            <a:r>
              <a:rPr lang="da-DK" dirty="0" smtClean="0">
                <a:cs typeface="Arial" pitchFamily="34" charset="0"/>
              </a:rPr>
              <a:t>Sker ved idræt, fald eller march i ujævnt terræn.</a:t>
            </a:r>
          </a:p>
          <a:p>
            <a:pPr lvl="0">
              <a:spcBef>
                <a:spcPct val="20000"/>
              </a:spcBef>
              <a:defRPr/>
            </a:pPr>
            <a:endParaRPr lang="da-DK" dirty="0" smtClean="0">
              <a:cs typeface="Arial" pitchFamily="34" charset="0"/>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da-DK" dirty="0" smtClean="0">
                <a:cs typeface="Arial" pitchFamily="34" charset="0"/>
              </a:rPr>
              <a:t>Forstuvning:</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da-DK" dirty="0" smtClean="0">
                <a:cs typeface="Arial" pitchFamily="34" charset="0"/>
              </a:rPr>
              <a:t>Påvirkning af ledet, hvor leddet bliver overstrakt for derefter at vende tilbage til normal stilling. Påvirkning af leddet forårsager blødning og væskeudtrækning i leddet og det omgivende væv med deraf følgende smerte og hævelse.</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da-DK" dirty="0" smtClean="0">
                <a:cs typeface="Arial" pitchFamily="34" charset="0"/>
              </a:rPr>
              <a:t>Muskelskader:</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da-DK" dirty="0" smtClean="0">
                <a:cs typeface="Arial" pitchFamily="34" charset="0"/>
              </a:rPr>
              <a:t>Kan opstå ved slag mod et kropsområde eller overrivning af muskelceller (fibersprængning).</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da-DK" b="0" i="0" u="none" strike="noStrike" kern="1200" cap="none" spc="0" normalizeH="0" baseline="0" noProof="0" dirty="0" smtClean="0">
              <a:ln>
                <a:noFill/>
              </a:ln>
              <a:effectLst/>
              <a:uLnTx/>
              <a:uFillTx/>
              <a:cs typeface="Arial" pitchFamily="34" charset="0"/>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i="0" u="sng" strike="noStrike" kern="1200" cap="none" spc="0" normalizeH="0" baseline="0" noProof="0" dirty="0" smtClean="0">
                <a:ln>
                  <a:noFill/>
                </a:ln>
                <a:effectLst/>
                <a:uLnTx/>
                <a:uFillTx/>
                <a:cs typeface="Arial" pitchFamily="34" charset="0"/>
              </a:rPr>
              <a:t>Symptomer:</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da-DK" b="0" i="0" u="none" strike="noStrike" kern="1200" cap="none" spc="0" normalizeH="0" baseline="0" noProof="0" dirty="0" smtClean="0">
                <a:ln>
                  <a:noFill/>
                </a:ln>
                <a:effectLst/>
                <a:uLnTx/>
                <a:uFillTx/>
                <a:cs typeface="Arial" pitchFamily="34" charset="0"/>
              </a:rPr>
              <a:t>Smerte/ømhed, hævelse, misfarvning og nedsat bevægelighed.</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da-DK" dirty="0" smtClean="0"/>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da-DK" b="0" i="0" u="none" strike="noStrike" kern="1200" cap="none" spc="0" normalizeH="0" baseline="0" noProof="0" dirty="0" smtClean="0">
              <a:ln>
                <a:noFill/>
              </a:ln>
              <a:effectLst/>
              <a:uLnTx/>
              <a:uFillTx/>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da-DK" b="0" i="0" u="none" strike="noStrike" kern="1200" cap="none" spc="0" normalizeH="0" baseline="0" noProof="0" dirty="0" smtClean="0">
              <a:ln>
                <a:noFill/>
              </a:ln>
              <a:solidFill>
                <a:schemeClr val="tx1">
                  <a:tint val="75000"/>
                </a:schemeClr>
              </a:solidFill>
              <a:effectLst/>
              <a:uLnTx/>
              <a:uFillTx/>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da-DK" b="0" i="0" u="none" strike="noStrike" kern="1200" cap="none" spc="0" normalizeH="0" baseline="0" noProof="0" dirty="0">
              <a:ln>
                <a:noFill/>
              </a:ln>
              <a:solidFill>
                <a:schemeClr val="tx1">
                  <a:tint val="75000"/>
                </a:schemeClr>
              </a:solidFill>
              <a:effectLst/>
              <a:uLnTx/>
              <a:uFillTx/>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251520" y="1700808"/>
            <a:ext cx="865577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4"/>
          <p:cNvSpPr txBox="1"/>
          <p:nvPr/>
        </p:nvSpPr>
        <p:spPr>
          <a:xfrm>
            <a:off x="251520" y="1124744"/>
            <a:ext cx="8620153" cy="584775"/>
          </a:xfrm>
          <a:prstGeom prst="rect">
            <a:avLst/>
          </a:prstGeom>
          <a:noFill/>
        </p:spPr>
        <p:txBody>
          <a:bodyPr wrap="square" rtlCol="0">
            <a:spAutoFit/>
          </a:bodyPr>
          <a:lstStyle/>
          <a:p>
            <a:pPr>
              <a:buNone/>
            </a:pPr>
            <a:r>
              <a:rPr lang="da-DK" sz="3200" dirty="0" smtClean="0">
                <a:cs typeface="Arial" pitchFamily="34" charset="0"/>
              </a:rPr>
              <a:t>Førstehjælp, RICE princippet</a:t>
            </a:r>
          </a:p>
        </p:txBody>
      </p:sp>
      <p:sp>
        <p:nvSpPr>
          <p:cNvPr id="5" name="Rektangel 4"/>
          <p:cNvSpPr/>
          <p:nvPr/>
        </p:nvSpPr>
        <p:spPr>
          <a:xfrm>
            <a:off x="323528" y="1995130"/>
            <a:ext cx="8566472" cy="4801314"/>
          </a:xfrm>
          <a:prstGeom prst="rect">
            <a:avLst/>
          </a:prstGeom>
        </p:spPr>
        <p:txBody>
          <a:bodyPr wrap="square">
            <a:spAutoFit/>
          </a:bodyPr>
          <a:lstStyle/>
          <a:p>
            <a:pPr>
              <a:buNone/>
            </a:pPr>
            <a:r>
              <a:rPr lang="da-DK" dirty="0" smtClean="0">
                <a:solidFill>
                  <a:srgbClr val="FF0000"/>
                </a:solidFill>
                <a:latin typeface="+mj-lt"/>
                <a:cs typeface="Arial" pitchFamily="34" charset="0"/>
              </a:rPr>
              <a:t>R</a:t>
            </a:r>
            <a:r>
              <a:rPr lang="da-DK" dirty="0" smtClean="0">
                <a:latin typeface="+mj-lt"/>
                <a:cs typeface="Arial" pitchFamily="34" charset="0"/>
              </a:rPr>
              <a:t>est (ro):</a:t>
            </a:r>
          </a:p>
          <a:p>
            <a:pPr>
              <a:buNone/>
            </a:pPr>
            <a:r>
              <a:rPr lang="da-DK" dirty="0" smtClean="0">
                <a:latin typeface="+mj-lt"/>
                <a:cs typeface="Arial" pitchFamily="34" charset="0"/>
              </a:rPr>
              <a:t>Hold den tilskadekomne i ro. Stop fysisk aktivitet. Bevægelse kan forværre skaden og eventuelle blødninger.</a:t>
            </a:r>
          </a:p>
          <a:p>
            <a:pPr>
              <a:buNone/>
            </a:pPr>
            <a:endParaRPr lang="da-DK" dirty="0" smtClean="0">
              <a:latin typeface="+mj-lt"/>
              <a:cs typeface="Arial" pitchFamily="34" charset="0"/>
            </a:endParaRPr>
          </a:p>
          <a:p>
            <a:pPr>
              <a:buNone/>
            </a:pPr>
            <a:r>
              <a:rPr lang="da-DK" dirty="0" err="1" smtClean="0">
                <a:solidFill>
                  <a:srgbClr val="FF0000"/>
                </a:solidFill>
                <a:latin typeface="+mj-lt"/>
                <a:cs typeface="Arial" pitchFamily="34" charset="0"/>
              </a:rPr>
              <a:t>I</a:t>
            </a:r>
            <a:r>
              <a:rPr lang="da-DK" dirty="0" err="1" smtClean="0">
                <a:latin typeface="+mj-lt"/>
                <a:cs typeface="Arial" pitchFamily="34" charset="0"/>
              </a:rPr>
              <a:t>ce</a:t>
            </a:r>
            <a:r>
              <a:rPr lang="da-DK" dirty="0" smtClean="0">
                <a:latin typeface="+mj-lt"/>
                <a:cs typeface="Arial" pitchFamily="34" charset="0"/>
              </a:rPr>
              <a:t> (is):</a:t>
            </a:r>
          </a:p>
          <a:p>
            <a:pPr>
              <a:buNone/>
            </a:pPr>
            <a:r>
              <a:rPr lang="da-DK" dirty="0" smtClean="0">
                <a:latin typeface="+mj-lt"/>
                <a:cs typeface="Arial" pitchFamily="34" charset="0"/>
              </a:rPr>
              <a:t>Læg is på det skadede sted for at smertelindre, blodkarrene trækker sig sammen. 20 min pr. time, op til 3 timer.</a:t>
            </a:r>
          </a:p>
          <a:p>
            <a:pPr>
              <a:buNone/>
            </a:pPr>
            <a:endParaRPr lang="da-DK" dirty="0" smtClean="0">
              <a:latin typeface="+mj-lt"/>
              <a:cs typeface="Arial" pitchFamily="34" charset="0"/>
            </a:endParaRPr>
          </a:p>
          <a:p>
            <a:pPr>
              <a:buNone/>
            </a:pPr>
            <a:r>
              <a:rPr lang="da-DK" dirty="0" err="1" smtClean="0">
                <a:solidFill>
                  <a:srgbClr val="FF0000"/>
                </a:solidFill>
                <a:latin typeface="+mj-lt"/>
                <a:cs typeface="Arial" pitchFamily="34" charset="0"/>
              </a:rPr>
              <a:t>C</a:t>
            </a:r>
            <a:r>
              <a:rPr lang="da-DK" dirty="0" err="1" smtClean="0">
                <a:latin typeface="+mj-lt"/>
                <a:cs typeface="Arial" pitchFamily="34" charset="0"/>
              </a:rPr>
              <a:t>ompression</a:t>
            </a:r>
            <a:r>
              <a:rPr lang="da-DK" dirty="0" smtClean="0">
                <a:latin typeface="+mj-lt"/>
                <a:cs typeface="Arial" pitchFamily="34" charset="0"/>
              </a:rPr>
              <a:t> (pres):</a:t>
            </a:r>
          </a:p>
          <a:p>
            <a:pPr>
              <a:buNone/>
            </a:pPr>
            <a:r>
              <a:rPr lang="da-DK" dirty="0" smtClean="0">
                <a:latin typeface="+mj-lt"/>
                <a:cs typeface="Arial" pitchFamily="34" charset="0"/>
              </a:rPr>
              <a:t>Anlæg en forbinding stramt (4-6 rundture fordelt på det skadede sted) og læg isposen på det skadede sted og fastgør isposen med resterende forbindingen. Der skal kunne komme en lillefinger under forbindingen. Erstattes af en støtteforbinding når is behandlingen er afsluttet.</a:t>
            </a:r>
          </a:p>
          <a:p>
            <a:pPr>
              <a:buNone/>
            </a:pPr>
            <a:endParaRPr lang="da-DK" dirty="0" smtClean="0">
              <a:latin typeface="+mj-lt"/>
              <a:cs typeface="Arial" pitchFamily="34" charset="0"/>
            </a:endParaRPr>
          </a:p>
          <a:p>
            <a:pPr>
              <a:buNone/>
            </a:pPr>
            <a:r>
              <a:rPr lang="en-US" dirty="0" smtClean="0">
                <a:solidFill>
                  <a:srgbClr val="FF0000"/>
                </a:solidFill>
                <a:latin typeface="+mj-lt"/>
                <a:cs typeface="Arial" pitchFamily="34" charset="0"/>
              </a:rPr>
              <a:t>E</a:t>
            </a:r>
            <a:r>
              <a:rPr lang="en-US" dirty="0" smtClean="0">
                <a:latin typeface="+mj-lt"/>
                <a:cs typeface="Arial" pitchFamily="34" charset="0"/>
              </a:rPr>
              <a:t>levation</a:t>
            </a:r>
            <a:r>
              <a:rPr lang="da-DK" dirty="0" smtClean="0">
                <a:latin typeface="+mj-lt"/>
                <a:cs typeface="Arial" pitchFamily="34" charset="0"/>
              </a:rPr>
              <a:t> (hæv det skadede sted):</a:t>
            </a:r>
          </a:p>
          <a:p>
            <a:pPr>
              <a:buNone/>
            </a:pPr>
            <a:r>
              <a:rPr lang="da-DK" dirty="0" smtClean="0">
                <a:latin typeface="+mj-lt"/>
                <a:cs typeface="Arial" pitchFamily="34" charset="0"/>
              </a:rPr>
              <a:t>Løft det skadede sted over hjerte niveau. Det nedsætter trykket i blodkarrene omkring det skadede sted.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650E1E2EB395F4C9BE7983E4F25BFBC" ma:contentTypeVersion="3" ma:contentTypeDescription="Opret et nyt dokument." ma:contentTypeScope="" ma:versionID="e123889214934cc8ee5ed829c4506c6d">
  <xsd:schema xmlns:xsd="http://www.w3.org/2001/XMLSchema" xmlns:xs="http://www.w3.org/2001/XMLSchema" xmlns:p="http://schemas.microsoft.com/office/2006/metadata/properties" xmlns:ns2="a7fa38db-ac79-4835-995b-7412ba5e6ded" targetNamespace="http://schemas.microsoft.com/office/2006/metadata/properties" ma:root="true" ma:fieldsID="009de92316fe1085ed5e8c1bf9ca0cd3" ns2:_="">
    <xsd:import namespace="a7fa38db-ac79-4835-995b-7412ba5e6ded"/>
    <xsd:element name="properties">
      <xsd:complexType>
        <xsd:sequence>
          <xsd:element name="documentManagement">
            <xsd:complexType>
              <xsd:all>
                <xsd:element ref="ns2:Emne" minOccurs="0"/>
                <xsd:element ref="ns2:Fil_x0020_type" minOccurs="0"/>
                <xsd:element ref="ns2:E_x002d_bevis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a38db-ac79-4835-995b-7412ba5e6ded" elementFormDefault="qualified">
    <xsd:import namespace="http://schemas.microsoft.com/office/2006/documentManagement/types"/>
    <xsd:import namespace="http://schemas.microsoft.com/office/infopath/2007/PartnerControls"/>
    <xsd:element name="Emne" ma:index="2" nillable="true" ma:displayName="Emne" ma:description="Angiv venligst et emne for dokumentet" ma:format="Dropdown" ma:internalName="Emne">
      <xsd:simpleType>
        <xsd:restriction base="dms:Choice">
          <xsd:enumeration value="E- beviser"/>
          <xsd:enumeration value="Instruktørsamling"/>
          <xsd:enumeration value="AED Vejledninger"/>
          <xsd:enumeration value="Færdselsdrelateret førstehjælp"/>
          <xsd:enumeration value="Guidelines"/>
          <xsd:enumeration value="Handouts"/>
          <xsd:enumeration value="Godkendte Mærkeprøver"/>
          <xsd:enumeration value="Læringsplaner, uddannelsesbeskrivelser  og bestemmelser.Publikationer"/>
          <xsd:enumeration value="Ny grundlæggende Førstehjælp FSU-165 og FSU-167"/>
          <xsd:enumeration value="Ny grundlæggende Førstehjælp FSU-166"/>
          <xsd:enumeration value="Film til FSU-165, 166 og 167"/>
          <xsd:enumeration value="Skill station til FSU-165, 166 og 167"/>
          <xsd:enumeration value="Power Point til FSU-165 28 timer"/>
        </xsd:restriction>
      </xsd:simpleType>
    </xsd:element>
    <xsd:element name="Fil_x0020_type" ma:index="3" nillable="true" ma:displayName="Fil type" ma:internalName="Fil_x0020_type">
      <xsd:simpleType>
        <xsd:restriction base="dms:Note">
          <xsd:maxLength value="255"/>
        </xsd:restriction>
      </xsd:simpleType>
    </xsd:element>
    <xsd:element name="E_x002d_beviser" ma:index="4" nillable="true" ma:displayName="E-beviser" ma:internalName="E_x002d_bevis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ne xmlns="a7fa38db-ac79-4835-995b-7412ba5e6ded" xsi:nil="true"/>
    <Fil_x0020_type xmlns="a7fa38db-ac79-4835-995b-7412ba5e6ded" xsi:nil="true"/>
    <E_x002d_beviser xmlns="a7fa38db-ac79-4835-995b-7412ba5e6ded" xsi:nil="true"/>
  </documentManagement>
</p:properties>
</file>

<file path=customXml/itemProps1.xml><?xml version="1.0" encoding="utf-8"?>
<ds:datastoreItem xmlns:ds="http://schemas.openxmlformats.org/officeDocument/2006/customXml" ds:itemID="{9E79AAC3-00A6-49B0-910B-031E4D5C978C}"/>
</file>

<file path=customXml/itemProps2.xml><?xml version="1.0" encoding="utf-8"?>
<ds:datastoreItem xmlns:ds="http://schemas.openxmlformats.org/officeDocument/2006/customXml" ds:itemID="{A0A61376-02B0-443D-9275-150814A36D4D}"/>
</file>

<file path=customXml/itemProps3.xml><?xml version="1.0" encoding="utf-8"?>
<ds:datastoreItem xmlns:ds="http://schemas.openxmlformats.org/officeDocument/2006/customXml" ds:itemID="{BD07398C-F05E-4EFF-9B23-C92B80C521ED}"/>
</file>

<file path=docProps/app.xml><?xml version="1.0" encoding="utf-8"?>
<Properties xmlns="http://schemas.openxmlformats.org/officeDocument/2006/extended-properties" xmlns:vt="http://schemas.openxmlformats.org/officeDocument/2006/docPropsVTypes">
  <Template/>
  <TotalTime>31792</TotalTime>
  <Words>1074</Words>
  <Application>Microsoft Office PowerPoint</Application>
  <PresentationFormat>Skærmshow (4:3)</PresentationFormat>
  <Paragraphs>166</Paragraphs>
  <Slides>22</Slides>
  <Notes>1</Notes>
  <HiddenSlides>0</HiddenSlides>
  <MMClips>0</MMClips>
  <ScaleCrop>false</ScaleCrop>
  <HeadingPairs>
    <vt:vector size="4" baseType="variant">
      <vt:variant>
        <vt:lpstr>Tema</vt:lpstr>
      </vt:variant>
      <vt:variant>
        <vt:i4>1</vt:i4>
      </vt:variant>
      <vt:variant>
        <vt:lpstr>Diastitler</vt:lpstr>
      </vt:variant>
      <vt:variant>
        <vt:i4>22</vt:i4>
      </vt:variant>
    </vt:vector>
  </HeadingPairs>
  <TitlesOfParts>
    <vt:vector size="23" baseType="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Forsvaret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fsu-rsa601</dc:creator>
  <cp:lastModifiedBy>FSK-CS-USE02 Mouritzen, René Markov</cp:lastModifiedBy>
  <cp:revision>2877</cp:revision>
  <dcterms:created xsi:type="dcterms:W3CDTF">2015-02-12T11:44:51Z</dcterms:created>
  <dcterms:modified xsi:type="dcterms:W3CDTF">2019-02-04T15:17:12Z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553a997b-9405-48bf-b5fc-efac268bd08c</vt:lpwstr>
  </property>
  <property fmtid="{D5CDD505-2E9C-101B-9397-08002B2CF9AE}" pid="3" name="Klassifikation">
    <vt:lpwstr>IKKE KLASSIFICERET</vt:lpwstr>
  </property>
  <property fmtid="{D5CDD505-2E9C-101B-9397-08002B2CF9AE}" pid="4" name="Maerkning">
    <vt:lpwstr/>
  </property>
  <property fmtid="{D5CDD505-2E9C-101B-9397-08002B2CF9AE}" pid="5" name="ContentTypeId">
    <vt:lpwstr>0x010100A650E1E2EB395F4C9BE7983E4F25BFBC</vt:lpwstr>
  </property>
</Properties>
</file>