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403" r:id="rId3"/>
    <p:sldId id="404" r:id="rId4"/>
    <p:sldId id="405" r:id="rId5"/>
    <p:sldId id="406" r:id="rId6"/>
    <p:sldId id="408" r:id="rId7"/>
    <p:sldId id="407" r:id="rId8"/>
    <p:sldId id="421" r:id="rId9"/>
    <p:sldId id="409" r:id="rId10"/>
    <p:sldId id="410" r:id="rId11"/>
    <p:sldId id="411" r:id="rId12"/>
    <p:sldId id="412" r:id="rId13"/>
    <p:sldId id="413" r:id="rId14"/>
    <p:sldId id="416" r:id="rId15"/>
    <p:sldId id="415" r:id="rId16"/>
    <p:sldId id="414" r:id="rId17"/>
    <p:sldId id="417" r:id="rId18"/>
    <p:sldId id="418" r:id="rId19"/>
    <p:sldId id="419" r:id="rId20"/>
    <p:sldId id="420" r:id="rId21"/>
    <p:sldId id="422" r:id="rId22"/>
    <p:sldId id="426" r:id="rId23"/>
    <p:sldId id="423" r:id="rId24"/>
    <p:sldId id="425" r:id="rId25"/>
  </p:sldIdLst>
  <p:sldSz cx="9144000" cy="6858000" type="screen4x3"/>
  <p:notesSz cx="6805613" cy="99441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5050"/>
    <a:srgbClr val="0000CC"/>
    <a:srgbClr val="008A3D"/>
    <a:srgbClr val="FF0000"/>
    <a:srgbClr val="C82E10"/>
    <a:srgbClr val="DDB1D0"/>
    <a:srgbClr val="F2B0F4"/>
    <a:srgbClr val="C81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yst layou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yst layout 1 - Markerin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81454" autoAdjust="0"/>
  </p:normalViewPr>
  <p:slideViewPr>
    <p:cSldViewPr>
      <p:cViewPr>
        <p:scale>
          <a:sx n="80" d="100"/>
          <a:sy n="80" d="100"/>
        </p:scale>
        <p:origin x="-1027" y="19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2FB7D1-AE13-497C-B01A-D8E8262CE68C}" type="doc">
      <dgm:prSet loTypeId="urn:microsoft.com/office/officeart/2005/8/layout/arrow2" loCatId="process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da-DK"/>
        </a:p>
      </dgm:t>
    </dgm:pt>
    <dgm:pt modelId="{17C72654-CD37-4F8B-8DA1-364E8C34A6F0}">
      <dgm:prSet custT="1"/>
      <dgm:spPr/>
      <dgm:t>
        <a:bodyPr/>
        <a:lstStyle/>
        <a:p>
          <a:pPr rtl="0"/>
          <a:r>
            <a:rPr lang="da-DK" sz="1400" b="1" dirty="0" smtClean="0"/>
            <a:t>Tryk direkte på det </a:t>
          </a:r>
          <a:r>
            <a:rPr lang="da-DK" sz="1400" b="1" dirty="0" smtClean="0">
              <a:latin typeface="+mn-lt"/>
            </a:rPr>
            <a:t>blødende sted, læg personen ned og </a:t>
          </a:r>
          <a:r>
            <a:rPr lang="da-DK" sz="1400" b="1" dirty="0" smtClean="0">
              <a:latin typeface="+mn-lt"/>
              <a:cs typeface="Arial" pitchFamily="34" charset="0"/>
            </a:rPr>
            <a:t>hold skaden over hjerte niveau</a:t>
          </a:r>
          <a:endParaRPr lang="da-DK" sz="1400" b="1" dirty="0">
            <a:latin typeface="+mn-lt"/>
          </a:endParaRPr>
        </a:p>
      </dgm:t>
    </dgm:pt>
    <dgm:pt modelId="{1355B43E-A90B-4ACC-89EE-DAF30CEF91A1}" type="parTrans" cxnId="{059D0D4E-8176-468C-83C3-B4F48BFEA46A}">
      <dgm:prSet/>
      <dgm:spPr/>
      <dgm:t>
        <a:bodyPr/>
        <a:lstStyle/>
        <a:p>
          <a:endParaRPr lang="da-DK"/>
        </a:p>
      </dgm:t>
    </dgm:pt>
    <dgm:pt modelId="{0CFFBBDF-F552-4A8D-865F-2695AECC9ECB}" type="sibTrans" cxnId="{059D0D4E-8176-468C-83C3-B4F48BFEA46A}">
      <dgm:prSet/>
      <dgm:spPr/>
      <dgm:t>
        <a:bodyPr/>
        <a:lstStyle/>
        <a:p>
          <a:endParaRPr lang="da-DK"/>
        </a:p>
      </dgm:t>
    </dgm:pt>
    <dgm:pt modelId="{1F47453A-2E7A-4B57-87E4-EC41DAEE6E59}">
      <dgm:prSet custT="1"/>
      <dgm:spPr/>
      <dgm:t>
        <a:bodyPr/>
        <a:lstStyle/>
        <a:p>
          <a:pPr rtl="0"/>
          <a:r>
            <a:rPr lang="da-DK" sz="1400" b="1" dirty="0" smtClean="0"/>
            <a:t>Ved gennemblødning anlægges en trykforbinding med en passende genstand.</a:t>
          </a:r>
        </a:p>
        <a:p>
          <a:pPr rtl="0"/>
          <a:endParaRPr lang="da-DK" sz="1400" b="1" dirty="0"/>
        </a:p>
      </dgm:t>
    </dgm:pt>
    <dgm:pt modelId="{C7ECDD0E-B9D2-4CB0-B2A2-BCA801493D42}" type="parTrans" cxnId="{F0686E62-5602-4BE6-8196-608F398493AC}">
      <dgm:prSet/>
      <dgm:spPr/>
      <dgm:t>
        <a:bodyPr/>
        <a:lstStyle/>
        <a:p>
          <a:endParaRPr lang="da-DK"/>
        </a:p>
      </dgm:t>
    </dgm:pt>
    <dgm:pt modelId="{6B71FAD0-57AC-4118-8CB5-0E2A210E9B65}" type="sibTrans" cxnId="{F0686E62-5602-4BE6-8196-608F398493AC}">
      <dgm:prSet/>
      <dgm:spPr/>
      <dgm:t>
        <a:bodyPr/>
        <a:lstStyle/>
        <a:p>
          <a:endParaRPr lang="da-DK"/>
        </a:p>
      </dgm:t>
    </dgm:pt>
    <dgm:pt modelId="{55595AE9-FFC6-4F5C-A9DB-E5F848C52E1D}">
      <dgm:prSet custT="1"/>
      <dgm:spPr/>
      <dgm:t>
        <a:bodyPr/>
        <a:lstStyle/>
        <a:p>
          <a:pPr rtl="0"/>
          <a:endParaRPr lang="da-DK" sz="1400" b="1" dirty="0"/>
        </a:p>
      </dgm:t>
    </dgm:pt>
    <dgm:pt modelId="{4C7CB6F0-D6AD-446D-B455-57A1F881FD04}" type="parTrans" cxnId="{658D283F-59EA-497D-B90D-7A44641ACAB9}">
      <dgm:prSet/>
      <dgm:spPr/>
      <dgm:t>
        <a:bodyPr/>
        <a:lstStyle/>
        <a:p>
          <a:endParaRPr lang="da-DK"/>
        </a:p>
      </dgm:t>
    </dgm:pt>
    <dgm:pt modelId="{700F5FC9-BF63-42A2-B071-4F7DCC4DA325}" type="sibTrans" cxnId="{658D283F-59EA-497D-B90D-7A44641ACAB9}">
      <dgm:prSet/>
      <dgm:spPr/>
      <dgm:t>
        <a:bodyPr/>
        <a:lstStyle/>
        <a:p>
          <a:endParaRPr lang="da-DK"/>
        </a:p>
      </dgm:t>
    </dgm:pt>
    <dgm:pt modelId="{D2C6B822-8CFF-4F57-BE25-8EBBBE13A800}">
      <dgm:prSet custT="1"/>
      <dgm:spPr/>
      <dgm:t>
        <a:bodyPr/>
        <a:lstStyle/>
        <a:p>
          <a:pPr rtl="0"/>
          <a:r>
            <a:rPr lang="da-DK" sz="1400" b="1" dirty="0" smtClean="0"/>
            <a:t>Ved yderligere gennemblødning, tryk direkte på det skadede sted.</a:t>
          </a:r>
          <a:endParaRPr lang="da-DK" sz="1400" b="1" dirty="0"/>
        </a:p>
      </dgm:t>
    </dgm:pt>
    <dgm:pt modelId="{18E3FBD3-D528-4561-B9E8-49623D4DE3DB}" type="parTrans" cxnId="{52C317BE-E075-412D-8D0D-4BC1437DB303}">
      <dgm:prSet/>
      <dgm:spPr/>
      <dgm:t>
        <a:bodyPr/>
        <a:lstStyle/>
        <a:p>
          <a:endParaRPr lang="da-DK"/>
        </a:p>
      </dgm:t>
    </dgm:pt>
    <dgm:pt modelId="{2D992C0D-D42F-47B3-B62D-08E84B0D6E37}" type="sibTrans" cxnId="{52C317BE-E075-412D-8D0D-4BC1437DB303}">
      <dgm:prSet/>
      <dgm:spPr/>
      <dgm:t>
        <a:bodyPr/>
        <a:lstStyle/>
        <a:p>
          <a:endParaRPr lang="da-DK"/>
        </a:p>
      </dgm:t>
    </dgm:pt>
    <dgm:pt modelId="{2B1A3F51-BB81-4E59-92A8-A0988D736EE5}">
      <dgm:prSet custT="1"/>
      <dgm:spPr/>
      <dgm:t>
        <a:bodyPr/>
        <a:lstStyle/>
        <a:p>
          <a:pPr rtl="0"/>
          <a:r>
            <a:rPr lang="da-DK" sz="1400" b="1" dirty="0" smtClean="0"/>
            <a:t>Knebelpres (sidste udvej).</a:t>
          </a:r>
          <a:endParaRPr lang="da-DK" sz="1400" b="1" dirty="0"/>
        </a:p>
      </dgm:t>
    </dgm:pt>
    <dgm:pt modelId="{1F9DE709-DE85-4D63-91D8-43284463A789}" type="parTrans" cxnId="{7E3B4C13-6B00-4B9C-B78F-FFA16C8BD3C3}">
      <dgm:prSet/>
      <dgm:spPr/>
      <dgm:t>
        <a:bodyPr/>
        <a:lstStyle/>
        <a:p>
          <a:endParaRPr lang="da-DK"/>
        </a:p>
      </dgm:t>
    </dgm:pt>
    <dgm:pt modelId="{DA12CC2A-66A3-4D00-AA49-7471217AE72F}" type="sibTrans" cxnId="{7E3B4C13-6B00-4B9C-B78F-FFA16C8BD3C3}">
      <dgm:prSet/>
      <dgm:spPr/>
      <dgm:t>
        <a:bodyPr/>
        <a:lstStyle/>
        <a:p>
          <a:endParaRPr lang="da-DK"/>
        </a:p>
      </dgm:t>
    </dgm:pt>
    <dgm:pt modelId="{77A8276D-E316-4C8A-83F2-F4E58C17681A}">
      <dgm:prSet custT="1"/>
      <dgm:spPr/>
      <dgm:t>
        <a:bodyPr/>
        <a:lstStyle/>
        <a:p>
          <a:pPr rtl="0"/>
          <a:r>
            <a:rPr lang="da-DK" sz="1400" b="1" dirty="0" smtClean="0"/>
            <a:t>Anlæg en forbinding.</a:t>
          </a:r>
        </a:p>
        <a:p>
          <a:pPr rtl="0"/>
          <a:r>
            <a:rPr lang="da-DK" sz="1400" b="1" dirty="0" smtClean="0"/>
            <a:t>Udfyld evt. store sår eller sårende med  gaze.</a:t>
          </a:r>
          <a:endParaRPr lang="da-DK" sz="1400" b="1" dirty="0"/>
        </a:p>
      </dgm:t>
    </dgm:pt>
    <dgm:pt modelId="{0AF507CA-45F8-43C4-9ECB-6AD9922375AA}" type="sibTrans" cxnId="{CB387FF3-C90B-452B-B55C-86C4BD365D07}">
      <dgm:prSet/>
      <dgm:spPr/>
      <dgm:t>
        <a:bodyPr/>
        <a:lstStyle/>
        <a:p>
          <a:endParaRPr lang="da-DK"/>
        </a:p>
      </dgm:t>
    </dgm:pt>
    <dgm:pt modelId="{93E3DCF0-03D3-4649-AB33-E22C0568D46E}" type="parTrans" cxnId="{CB387FF3-C90B-452B-B55C-86C4BD365D07}">
      <dgm:prSet/>
      <dgm:spPr/>
      <dgm:t>
        <a:bodyPr/>
        <a:lstStyle/>
        <a:p>
          <a:endParaRPr lang="da-DK"/>
        </a:p>
      </dgm:t>
    </dgm:pt>
    <dgm:pt modelId="{0742721D-FB3B-4725-918C-5630601C17DB}" type="pres">
      <dgm:prSet presAssocID="{B72FB7D1-AE13-497C-B01A-D8E8262CE68C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82A3B1C2-7BC2-4951-8E1A-58A5B2A51BAB}" type="pres">
      <dgm:prSet presAssocID="{B72FB7D1-AE13-497C-B01A-D8E8262CE68C}" presName="arrow" presStyleLbl="bgShp" presStyleIdx="0" presStyleCnt="1" custScaleX="110241" custLinFactNeighborX="-436" custLinFactNeighborY="-75"/>
      <dgm:spPr/>
      <dgm:t>
        <a:bodyPr/>
        <a:lstStyle/>
        <a:p>
          <a:endParaRPr lang="da-DK"/>
        </a:p>
      </dgm:t>
    </dgm:pt>
    <dgm:pt modelId="{B31C76E8-FAF8-45B6-9B4A-06137A94005F}" type="pres">
      <dgm:prSet presAssocID="{B72FB7D1-AE13-497C-B01A-D8E8262CE68C}" presName="arrowDiagram5" presStyleCnt="0"/>
      <dgm:spPr/>
      <dgm:t>
        <a:bodyPr/>
        <a:lstStyle/>
        <a:p>
          <a:endParaRPr lang="da-DK"/>
        </a:p>
      </dgm:t>
    </dgm:pt>
    <dgm:pt modelId="{E1CDF793-E5C1-4E6C-842D-6DF9087B615E}" type="pres">
      <dgm:prSet presAssocID="{17C72654-CD37-4F8B-8DA1-364E8C34A6F0}" presName="bullet5a" presStyleLbl="node1" presStyleIdx="0" presStyleCnt="5" custLinFactX="-37835" custLinFactNeighborX="-100000" custLinFactNeighborY="-22420"/>
      <dgm:spPr/>
      <dgm:t>
        <a:bodyPr/>
        <a:lstStyle/>
        <a:p>
          <a:endParaRPr lang="da-DK"/>
        </a:p>
      </dgm:t>
    </dgm:pt>
    <dgm:pt modelId="{22D41F2D-9EF9-4E1B-94DD-7E29E88A2C07}" type="pres">
      <dgm:prSet presAssocID="{17C72654-CD37-4F8B-8DA1-364E8C34A6F0}" presName="textBox5a" presStyleLbl="revTx" presStyleIdx="0" presStyleCnt="5" custScaleX="190505" custScaleY="66818" custLinFactNeighborX="-62778" custLinFactNeighborY="-5058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2E5B843-33E3-4F08-BD55-064C941CDD71}" type="pres">
      <dgm:prSet presAssocID="{77A8276D-E316-4C8A-83F2-F4E58C17681A}" presName="bullet5b" presStyleLbl="node1" presStyleIdx="1" presStyleCnt="5" custLinFactNeighborX="36793" custLinFactNeighborY="-28248"/>
      <dgm:spPr/>
      <dgm:t>
        <a:bodyPr/>
        <a:lstStyle/>
        <a:p>
          <a:endParaRPr lang="da-DK"/>
        </a:p>
      </dgm:t>
    </dgm:pt>
    <dgm:pt modelId="{19CA3E71-E6DB-4A2A-90CF-05851F91EE3D}" type="pres">
      <dgm:prSet presAssocID="{77A8276D-E316-4C8A-83F2-F4E58C17681A}" presName="textBox5b" presStyleLbl="revTx" presStyleIdx="1" presStyleCnt="5" custScaleY="61148" custLinFactNeighborX="-23516" custLinFactNeighborY="-613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84B36C1-A8F5-49F7-A99D-581C31339503}" type="pres">
      <dgm:prSet presAssocID="{1F47453A-2E7A-4B57-87E4-EC41DAEE6E59}" presName="bullet5c" presStyleLbl="node1" presStyleIdx="2" presStyleCnt="5" custLinFactX="47684" custLinFactNeighborX="100000" custLinFactNeighborY="-51845"/>
      <dgm:spPr/>
      <dgm:t>
        <a:bodyPr/>
        <a:lstStyle/>
        <a:p>
          <a:endParaRPr lang="da-DK"/>
        </a:p>
      </dgm:t>
    </dgm:pt>
    <dgm:pt modelId="{510CA413-5FCF-45B8-9062-07EE4EEA2B83}" type="pres">
      <dgm:prSet presAssocID="{1F47453A-2E7A-4B57-87E4-EC41DAEE6E59}" presName="textBox5c" presStyleLbl="revTx" presStyleIdx="2" presStyleCnt="5" custScaleY="13407" custLinFactNeighborX="6161" custLinFactNeighborY="-3910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FB73F22C-B870-410F-824B-E1BEE379A06A}" type="pres">
      <dgm:prSet presAssocID="{D2C6B822-8CFF-4F57-BE25-8EBBBE13A800}" presName="bullet5d" presStyleLbl="node1" presStyleIdx="3" presStyleCnt="5" custLinFactX="55819" custLinFactNeighborX="100000" custLinFactNeighborY="-19977"/>
      <dgm:spPr/>
      <dgm:t>
        <a:bodyPr/>
        <a:lstStyle/>
        <a:p>
          <a:endParaRPr lang="da-DK"/>
        </a:p>
      </dgm:t>
    </dgm:pt>
    <dgm:pt modelId="{2829AAF6-1355-437C-B96B-FE156A3A4DC7}" type="pres">
      <dgm:prSet presAssocID="{D2C6B822-8CFF-4F57-BE25-8EBBBE13A800}" presName="textBox5d" presStyleLbl="revTx" presStyleIdx="3" presStyleCnt="5" custScaleX="120490" custScaleY="51823" custLinFactNeighborX="28816" custLinFactNeighborY="-1222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B42CCA1-3B53-412F-AA66-899A1FAC5BBF}" type="pres">
      <dgm:prSet presAssocID="{2B1A3F51-BB81-4E59-92A8-A0988D736EE5}" presName="bullet5e" presStyleLbl="node1" presStyleIdx="4" presStyleCnt="5" custLinFactX="48034" custLinFactNeighborX="100000" custLinFactNeighborY="-1458"/>
      <dgm:spPr/>
      <dgm:t>
        <a:bodyPr/>
        <a:lstStyle/>
        <a:p>
          <a:endParaRPr lang="da-DK"/>
        </a:p>
      </dgm:t>
    </dgm:pt>
    <dgm:pt modelId="{551FE74E-B2D9-48BF-B231-A8319728DF41}" type="pres">
      <dgm:prSet presAssocID="{2B1A3F51-BB81-4E59-92A8-A0988D736EE5}" presName="textBox5e" presStyleLbl="revTx" presStyleIdx="4" presStyleCnt="5" custScaleX="105136" custScaleY="6000" custLinFactNeighborX="25215" custLinFactNeighborY="-3398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A1D456BD-9DE7-4A41-B92F-A36335F951C8}" type="presOf" srcId="{17C72654-CD37-4F8B-8DA1-364E8C34A6F0}" destId="{22D41F2D-9EF9-4E1B-94DD-7E29E88A2C07}" srcOrd="0" destOrd="0" presId="urn:microsoft.com/office/officeart/2005/8/layout/arrow2"/>
    <dgm:cxn modelId="{F0686E62-5602-4BE6-8196-608F398493AC}" srcId="{B72FB7D1-AE13-497C-B01A-D8E8262CE68C}" destId="{1F47453A-2E7A-4B57-87E4-EC41DAEE6E59}" srcOrd="2" destOrd="0" parTransId="{C7ECDD0E-B9D2-4CB0-B2A2-BCA801493D42}" sibTransId="{6B71FAD0-57AC-4118-8CB5-0E2A210E9B65}"/>
    <dgm:cxn modelId="{CB387FF3-C90B-452B-B55C-86C4BD365D07}" srcId="{B72FB7D1-AE13-497C-B01A-D8E8262CE68C}" destId="{77A8276D-E316-4C8A-83F2-F4E58C17681A}" srcOrd="1" destOrd="0" parTransId="{93E3DCF0-03D3-4649-AB33-E22C0568D46E}" sibTransId="{0AF507CA-45F8-43C4-9ECB-6AD9922375AA}"/>
    <dgm:cxn modelId="{4F03CD5D-7E5B-45D0-80D5-D2F6C3F5939E}" type="presOf" srcId="{77A8276D-E316-4C8A-83F2-F4E58C17681A}" destId="{19CA3E71-E6DB-4A2A-90CF-05851F91EE3D}" srcOrd="0" destOrd="0" presId="urn:microsoft.com/office/officeart/2005/8/layout/arrow2"/>
    <dgm:cxn modelId="{52C317BE-E075-412D-8D0D-4BC1437DB303}" srcId="{B72FB7D1-AE13-497C-B01A-D8E8262CE68C}" destId="{D2C6B822-8CFF-4F57-BE25-8EBBBE13A800}" srcOrd="3" destOrd="0" parTransId="{18E3FBD3-D528-4561-B9E8-49623D4DE3DB}" sibTransId="{2D992C0D-D42F-47B3-B62D-08E84B0D6E37}"/>
    <dgm:cxn modelId="{E6EE065D-CE5C-4877-8C54-085D03299313}" type="presOf" srcId="{1F47453A-2E7A-4B57-87E4-EC41DAEE6E59}" destId="{510CA413-5FCF-45B8-9062-07EE4EEA2B83}" srcOrd="0" destOrd="0" presId="urn:microsoft.com/office/officeart/2005/8/layout/arrow2"/>
    <dgm:cxn modelId="{37C301F9-7999-42D3-9EF9-629FEC9D9630}" type="presOf" srcId="{D2C6B822-8CFF-4F57-BE25-8EBBBE13A800}" destId="{2829AAF6-1355-437C-B96B-FE156A3A4DC7}" srcOrd="0" destOrd="0" presId="urn:microsoft.com/office/officeart/2005/8/layout/arrow2"/>
    <dgm:cxn modelId="{94F8B293-7AE9-4351-BAFB-A28077FC709A}" type="presOf" srcId="{B72FB7D1-AE13-497C-B01A-D8E8262CE68C}" destId="{0742721D-FB3B-4725-918C-5630601C17DB}" srcOrd="0" destOrd="0" presId="urn:microsoft.com/office/officeart/2005/8/layout/arrow2"/>
    <dgm:cxn modelId="{B1DE9FBD-16AE-41E5-B14A-ECC9558BB759}" type="presOf" srcId="{2B1A3F51-BB81-4E59-92A8-A0988D736EE5}" destId="{551FE74E-B2D9-48BF-B231-A8319728DF41}" srcOrd="0" destOrd="0" presId="urn:microsoft.com/office/officeart/2005/8/layout/arrow2"/>
    <dgm:cxn modelId="{739EEEEF-95B2-4F06-AFAA-D9297E8EE00F}" type="presOf" srcId="{55595AE9-FFC6-4F5C-A9DB-E5F848C52E1D}" destId="{551FE74E-B2D9-48BF-B231-A8319728DF41}" srcOrd="0" destOrd="1" presId="urn:microsoft.com/office/officeart/2005/8/layout/arrow2"/>
    <dgm:cxn modelId="{059D0D4E-8176-468C-83C3-B4F48BFEA46A}" srcId="{B72FB7D1-AE13-497C-B01A-D8E8262CE68C}" destId="{17C72654-CD37-4F8B-8DA1-364E8C34A6F0}" srcOrd="0" destOrd="0" parTransId="{1355B43E-A90B-4ACC-89EE-DAF30CEF91A1}" sibTransId="{0CFFBBDF-F552-4A8D-865F-2695AECC9ECB}"/>
    <dgm:cxn modelId="{658D283F-59EA-497D-B90D-7A44641ACAB9}" srcId="{2B1A3F51-BB81-4E59-92A8-A0988D736EE5}" destId="{55595AE9-FFC6-4F5C-A9DB-E5F848C52E1D}" srcOrd="0" destOrd="0" parTransId="{4C7CB6F0-D6AD-446D-B455-57A1F881FD04}" sibTransId="{700F5FC9-BF63-42A2-B071-4F7DCC4DA325}"/>
    <dgm:cxn modelId="{7E3B4C13-6B00-4B9C-B78F-FFA16C8BD3C3}" srcId="{B72FB7D1-AE13-497C-B01A-D8E8262CE68C}" destId="{2B1A3F51-BB81-4E59-92A8-A0988D736EE5}" srcOrd="4" destOrd="0" parTransId="{1F9DE709-DE85-4D63-91D8-43284463A789}" sibTransId="{DA12CC2A-66A3-4D00-AA49-7471217AE72F}"/>
    <dgm:cxn modelId="{7708E5E8-A45B-4806-83FA-381B5A1753AE}" type="presParOf" srcId="{0742721D-FB3B-4725-918C-5630601C17DB}" destId="{82A3B1C2-7BC2-4951-8E1A-58A5B2A51BAB}" srcOrd="0" destOrd="0" presId="urn:microsoft.com/office/officeart/2005/8/layout/arrow2"/>
    <dgm:cxn modelId="{806C933F-6D0B-428A-AB41-82B8D38DDE20}" type="presParOf" srcId="{0742721D-FB3B-4725-918C-5630601C17DB}" destId="{B31C76E8-FAF8-45B6-9B4A-06137A94005F}" srcOrd="1" destOrd="0" presId="urn:microsoft.com/office/officeart/2005/8/layout/arrow2"/>
    <dgm:cxn modelId="{22B08DE4-8048-457A-95DA-FB3603F20E30}" type="presParOf" srcId="{B31C76E8-FAF8-45B6-9B4A-06137A94005F}" destId="{E1CDF793-E5C1-4E6C-842D-6DF9087B615E}" srcOrd="0" destOrd="0" presId="urn:microsoft.com/office/officeart/2005/8/layout/arrow2"/>
    <dgm:cxn modelId="{8C2189BD-A1DF-4308-8751-5337C65A30DA}" type="presParOf" srcId="{B31C76E8-FAF8-45B6-9B4A-06137A94005F}" destId="{22D41F2D-9EF9-4E1B-94DD-7E29E88A2C07}" srcOrd="1" destOrd="0" presId="urn:microsoft.com/office/officeart/2005/8/layout/arrow2"/>
    <dgm:cxn modelId="{E48D18AB-64E2-4D18-9C6C-20D0A01B7C82}" type="presParOf" srcId="{B31C76E8-FAF8-45B6-9B4A-06137A94005F}" destId="{42E5B843-33E3-4F08-BD55-064C941CDD71}" srcOrd="2" destOrd="0" presId="urn:microsoft.com/office/officeart/2005/8/layout/arrow2"/>
    <dgm:cxn modelId="{257CA5F8-30C2-4B1B-84D5-054472A277D7}" type="presParOf" srcId="{B31C76E8-FAF8-45B6-9B4A-06137A94005F}" destId="{19CA3E71-E6DB-4A2A-90CF-05851F91EE3D}" srcOrd="3" destOrd="0" presId="urn:microsoft.com/office/officeart/2005/8/layout/arrow2"/>
    <dgm:cxn modelId="{CA80C9F0-698D-470F-99B2-0B39CF15AFA7}" type="presParOf" srcId="{B31C76E8-FAF8-45B6-9B4A-06137A94005F}" destId="{284B36C1-A8F5-49F7-A99D-581C31339503}" srcOrd="4" destOrd="0" presId="urn:microsoft.com/office/officeart/2005/8/layout/arrow2"/>
    <dgm:cxn modelId="{C9632549-6313-46A3-B242-92CC58BCC1C1}" type="presParOf" srcId="{B31C76E8-FAF8-45B6-9B4A-06137A94005F}" destId="{510CA413-5FCF-45B8-9062-07EE4EEA2B83}" srcOrd="5" destOrd="0" presId="urn:microsoft.com/office/officeart/2005/8/layout/arrow2"/>
    <dgm:cxn modelId="{6F6DA19A-6E78-444C-B300-51DEF68894F9}" type="presParOf" srcId="{B31C76E8-FAF8-45B6-9B4A-06137A94005F}" destId="{FB73F22C-B870-410F-824B-E1BEE379A06A}" srcOrd="6" destOrd="0" presId="urn:microsoft.com/office/officeart/2005/8/layout/arrow2"/>
    <dgm:cxn modelId="{99693EEC-6ABF-485E-B156-AB4B127BCC49}" type="presParOf" srcId="{B31C76E8-FAF8-45B6-9B4A-06137A94005F}" destId="{2829AAF6-1355-437C-B96B-FE156A3A4DC7}" srcOrd="7" destOrd="0" presId="urn:microsoft.com/office/officeart/2005/8/layout/arrow2"/>
    <dgm:cxn modelId="{A3587162-1B0E-481A-9D4E-5151156B679E}" type="presParOf" srcId="{B31C76E8-FAF8-45B6-9B4A-06137A94005F}" destId="{BB42CCA1-3B53-412F-AA66-899A1FAC5BBF}" srcOrd="8" destOrd="0" presId="urn:microsoft.com/office/officeart/2005/8/layout/arrow2"/>
    <dgm:cxn modelId="{834F5C1F-FB45-40C6-AD7F-473E39940239}" type="presParOf" srcId="{B31C76E8-FAF8-45B6-9B4A-06137A94005F}" destId="{551FE74E-B2D9-48BF-B231-A8319728DF41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A3B1C2-7BC2-4951-8E1A-58A5B2A51BAB}">
      <dsp:nvSpPr>
        <dsp:cNvPr id="0" name=""/>
        <dsp:cNvSpPr/>
      </dsp:nvSpPr>
      <dsp:spPr>
        <a:xfrm>
          <a:off x="0" y="0"/>
          <a:ext cx="8586258" cy="486789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CDF793-E5C1-4E6C-842D-6DF9087B615E}">
      <dsp:nvSpPr>
        <dsp:cNvPr id="0" name=""/>
        <dsp:cNvSpPr/>
      </dsp:nvSpPr>
      <dsp:spPr>
        <a:xfrm>
          <a:off x="936027" y="3579600"/>
          <a:ext cx="179138" cy="1791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D41F2D-9EF9-4E1B-94DD-7E29E88A2C07}">
      <dsp:nvSpPr>
        <dsp:cNvPr id="0" name=""/>
        <dsp:cNvSpPr/>
      </dsp:nvSpPr>
      <dsp:spPr>
        <a:xfrm>
          <a:off x="170266" y="3842949"/>
          <a:ext cx="1943741" cy="77412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922" tIns="0" rIns="0" bIns="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b="1" kern="1200" dirty="0" smtClean="0"/>
            <a:t>Tryk direkte på det </a:t>
          </a:r>
          <a:r>
            <a:rPr lang="da-DK" sz="1400" b="1" kern="1200" dirty="0" smtClean="0">
              <a:latin typeface="+mn-lt"/>
            </a:rPr>
            <a:t>blødende sted, læg personen ned og </a:t>
          </a:r>
          <a:r>
            <a:rPr lang="da-DK" sz="1400" b="1" kern="1200" dirty="0" smtClean="0">
              <a:latin typeface="+mn-lt"/>
              <a:cs typeface="Arial" pitchFamily="34" charset="0"/>
            </a:rPr>
            <a:t>hold skaden over hjerte niveau</a:t>
          </a:r>
          <a:endParaRPr lang="da-DK" sz="1400" b="1" kern="1200" dirty="0">
            <a:latin typeface="+mn-lt"/>
          </a:endParaRPr>
        </a:p>
      </dsp:txBody>
      <dsp:txXfrm>
        <a:off x="170266" y="3842949"/>
        <a:ext cx="1943741" cy="774125"/>
      </dsp:txXfrm>
    </dsp:sp>
    <dsp:sp modelId="{42E5B843-33E3-4F08-BD55-064C941CDD71}">
      <dsp:nvSpPr>
        <dsp:cNvPr id="0" name=""/>
        <dsp:cNvSpPr/>
      </dsp:nvSpPr>
      <dsp:spPr>
        <a:xfrm>
          <a:off x="2255791" y="2608844"/>
          <a:ext cx="280390" cy="28039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CA3E71-E6DB-4A2A-90CF-05851F91EE3D}">
      <dsp:nvSpPr>
        <dsp:cNvPr id="0" name=""/>
        <dsp:cNvSpPr/>
      </dsp:nvSpPr>
      <dsp:spPr>
        <a:xfrm>
          <a:off x="1988781" y="3099395"/>
          <a:ext cx="1292911" cy="124720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73" tIns="0" rIns="0" bIns="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b="1" kern="1200" dirty="0" smtClean="0"/>
            <a:t>Anlæg en forbinding.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b="1" kern="1200" dirty="0" smtClean="0"/>
            <a:t>Udfyld evt. store sår eller sårende med  gaze.</a:t>
          </a:r>
          <a:endParaRPr lang="da-DK" sz="1400" b="1" kern="1200" dirty="0"/>
        </a:p>
      </dsp:txBody>
      <dsp:txXfrm>
        <a:off x="1988781" y="3099395"/>
        <a:ext cx="1292911" cy="1247202"/>
      </dsp:txXfrm>
    </dsp:sp>
    <dsp:sp modelId="{284B36C1-A8F5-49F7-A99D-581C31339503}">
      <dsp:nvSpPr>
        <dsp:cNvPr id="0" name=""/>
        <dsp:cNvSpPr/>
      </dsp:nvSpPr>
      <dsp:spPr>
        <a:xfrm>
          <a:off x="3950929" y="1751384"/>
          <a:ext cx="373854" cy="3738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0CA413-5FCF-45B8-9062-07EE4EEA2B83}">
      <dsp:nvSpPr>
        <dsp:cNvPr id="0" name=""/>
        <dsp:cNvSpPr/>
      </dsp:nvSpPr>
      <dsp:spPr>
        <a:xfrm>
          <a:off x="3678346" y="2246887"/>
          <a:ext cx="1503204" cy="36678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098" tIns="0" rIns="0" bIns="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b="1" kern="1200" dirty="0" smtClean="0"/>
            <a:t>Ved gennemblødning anlægges en trykforbinding med en passende genstand.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400" b="1" kern="1200" dirty="0"/>
        </a:p>
      </dsp:txBody>
      <dsp:txXfrm>
        <a:off x="3678346" y="2246887"/>
        <a:ext cx="1503204" cy="366782"/>
      </dsp:txXfrm>
    </dsp:sp>
    <dsp:sp modelId="{FB73F22C-B870-410F-824B-E1BEE379A06A}">
      <dsp:nvSpPr>
        <dsp:cNvPr id="0" name=""/>
        <dsp:cNvSpPr/>
      </dsp:nvSpPr>
      <dsp:spPr>
        <a:xfrm>
          <a:off x="5599933" y="1268488"/>
          <a:ext cx="482894" cy="48289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29AAF6-1355-437C-B96B-FE156A3A4DC7}">
      <dsp:nvSpPr>
        <dsp:cNvPr id="0" name=""/>
        <dsp:cNvSpPr/>
      </dsp:nvSpPr>
      <dsp:spPr>
        <a:xfrm>
          <a:off x="5378224" y="1993200"/>
          <a:ext cx="1876902" cy="169020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876" tIns="0" rIns="0" bIns="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b="1" kern="1200" dirty="0" smtClean="0"/>
            <a:t>Ved yderligere gennemblødning, tryk direkte på det skadede sted.</a:t>
          </a:r>
          <a:endParaRPr lang="da-DK" sz="1400" b="1" kern="1200" dirty="0"/>
        </a:p>
      </dsp:txBody>
      <dsp:txXfrm>
        <a:off x="5378224" y="1993200"/>
        <a:ext cx="1876902" cy="1690200"/>
      </dsp:txXfrm>
    </dsp:sp>
    <dsp:sp modelId="{BB42CCA1-3B53-412F-AA66-899A1FAC5BBF}">
      <dsp:nvSpPr>
        <dsp:cNvPr id="0" name=""/>
        <dsp:cNvSpPr/>
      </dsp:nvSpPr>
      <dsp:spPr>
        <a:xfrm>
          <a:off x="7249868" y="968501"/>
          <a:ext cx="615301" cy="6153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1FE74E-B2D9-48BF-B231-A8319728DF41}">
      <dsp:nvSpPr>
        <dsp:cNvPr id="0" name=""/>
        <dsp:cNvSpPr/>
      </dsp:nvSpPr>
      <dsp:spPr>
        <a:xfrm>
          <a:off x="6982423" y="1751384"/>
          <a:ext cx="1637729" cy="21496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6035" tIns="0" rIns="0" bIns="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b="1" kern="1200" dirty="0" smtClean="0"/>
            <a:t>Knebelpres (sidste udvej).</a:t>
          </a:r>
          <a:endParaRPr lang="da-DK" sz="14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a-DK" sz="1400" b="1" kern="1200" dirty="0"/>
        </a:p>
      </dsp:txBody>
      <dsp:txXfrm>
        <a:off x="6982423" y="1751384"/>
        <a:ext cx="1637729" cy="214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0" tIns="47850" rIns="95700" bIns="47850" rtlCol="0"/>
          <a:lstStyle>
            <a:lvl1pPr algn="l">
              <a:defRPr sz="13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0" tIns="47850" rIns="95700" bIns="47850" rtlCol="0"/>
          <a:lstStyle>
            <a:lvl1pPr algn="r">
              <a:defRPr sz="1300"/>
            </a:lvl1pPr>
          </a:lstStyle>
          <a:p>
            <a:fld id="{313FF025-ED9E-455D-B652-7BD1D863252C}" type="datetimeFigureOut">
              <a:rPr lang="da-DK" smtClean="0"/>
              <a:pPr/>
              <a:t>23-01-2019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0" tIns="47850" rIns="95700" bIns="47850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5"/>
          </a:xfrm>
          <a:prstGeom prst="rect">
            <a:avLst/>
          </a:prstGeom>
        </p:spPr>
        <p:txBody>
          <a:bodyPr vert="horz" lIns="95700" tIns="47850" rIns="95700" bIns="4785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0" tIns="47850" rIns="95700" bIns="47850" rtlCol="0" anchor="b"/>
          <a:lstStyle>
            <a:lvl1pPr algn="l">
              <a:defRPr sz="1300"/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0" tIns="47850" rIns="95700" bIns="47850" rtlCol="0" anchor="b"/>
          <a:lstStyle>
            <a:lvl1pPr algn="r">
              <a:defRPr sz="1300"/>
            </a:lvl1pPr>
          </a:lstStyle>
          <a:p>
            <a:fld id="{2E11851D-F310-44F4-9FB9-64E168DC5FFB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0527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1851D-F310-44F4-9FB9-64E168DC5FFB}" type="slidenum">
              <a:rPr lang="da-DK" smtClean="0"/>
              <a:pPr/>
              <a:t>1</a:t>
            </a:fld>
            <a:endParaRPr lang="da-DK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Tilføjes nye billeder,</a:t>
            </a:r>
            <a:r>
              <a:rPr lang="da-DK" baseline="0" dirty="0" smtClean="0"/>
              <a:t> evt. fra ny </a:t>
            </a:r>
            <a:r>
              <a:rPr lang="da-DK" baseline="0" dirty="0" err="1" smtClean="0"/>
              <a:t>førstehjælpsbog</a:t>
            </a:r>
            <a:endParaRPr lang="da-DK" baseline="0" dirty="0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1851D-F310-44F4-9FB9-64E168DC5FFB}" type="slidenum">
              <a:rPr lang="da-DK" smtClean="0"/>
              <a:pPr/>
              <a:t>4</a:t>
            </a:fld>
            <a:endParaRPr lang="da-DK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Tilføjes </a:t>
            </a:r>
            <a:r>
              <a:rPr lang="da-DK" dirty="0" err="1" smtClean="0"/>
              <a:t>billed</a:t>
            </a:r>
            <a:r>
              <a:rPr lang="da-DK" baseline="0" dirty="0" smtClean="0"/>
              <a:t> af knebelpres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1851D-F310-44F4-9FB9-64E168DC5FFB}" type="slidenum">
              <a:rPr lang="da-DK" smtClean="0"/>
              <a:pPr/>
              <a:t>13</a:t>
            </a:fld>
            <a:endParaRPr lang="da-DK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SV_dk_red_80pct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407124" cy="864096"/>
          </a:xfrm>
          <a:prstGeom prst="rect">
            <a:avLst/>
          </a:prstGeom>
        </p:spPr>
      </p:pic>
      <p:sp>
        <p:nvSpPr>
          <p:cNvPr id="5" name="TextBox 14"/>
          <p:cNvSpPr txBox="1"/>
          <p:nvPr userDrawn="1"/>
        </p:nvSpPr>
        <p:spPr>
          <a:xfrm>
            <a:off x="6623720" y="6511912"/>
            <a:ext cx="2520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1" baseline="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FORSVARETS </a:t>
            </a:r>
            <a:r>
              <a:rPr lang="en-US" sz="900" b="1" baseline="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SANITETSKOMMANDO </a:t>
            </a:r>
            <a:endParaRPr lang="en-US" sz="9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860" y="5318588"/>
            <a:ext cx="14401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2E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FSV_dk_white_80PCT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76" y="188640"/>
            <a:ext cx="2407125" cy="864096"/>
          </a:xfrm>
          <a:prstGeom prst="rect">
            <a:avLst/>
          </a:prstGeom>
        </p:spPr>
      </p:pic>
      <p:sp>
        <p:nvSpPr>
          <p:cNvPr id="12" name="TextBox 14"/>
          <p:cNvSpPr txBox="1"/>
          <p:nvPr userDrawn="1"/>
        </p:nvSpPr>
        <p:spPr>
          <a:xfrm>
            <a:off x="0" y="6488668"/>
            <a:ext cx="1965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900" baseline="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endParaRPr lang="en-US" sz="9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14"/>
          <p:cNvSpPr txBox="1"/>
          <p:nvPr userDrawn="1"/>
        </p:nvSpPr>
        <p:spPr>
          <a:xfrm>
            <a:off x="6610703" y="6546076"/>
            <a:ext cx="2520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1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FORSVARETS </a:t>
            </a:r>
            <a:r>
              <a:rPr lang="en-US" sz="900" b="1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SANITETSKOMMANDO </a:t>
            </a:r>
            <a:endParaRPr lang="en-US" sz="9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kstboks 5"/>
          <p:cNvSpPr txBox="1"/>
          <p:nvPr userDrawn="1"/>
        </p:nvSpPr>
        <p:spPr>
          <a:xfrm>
            <a:off x="23086" y="2924944"/>
            <a:ext cx="8964489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a-DK" sz="3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FORSVARETS </a:t>
            </a:r>
            <a:r>
              <a:rPr lang="da-DK" sz="3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SANITETSKOMMANDO</a:t>
            </a:r>
            <a:endParaRPr lang="da-DK" sz="3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5"/>
          <p:cNvSpPr txBox="1"/>
          <p:nvPr userDrawn="1"/>
        </p:nvSpPr>
        <p:spPr>
          <a:xfrm>
            <a:off x="179512" y="4633391"/>
            <a:ext cx="8384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>
              <a:spcBef>
                <a:spcPts val="0"/>
              </a:spcBef>
              <a:defRPr/>
            </a:pPr>
            <a:r>
              <a:rPr lang="da-DK" sz="1400" kern="0" cap="al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CENTER</a:t>
            </a:r>
            <a:r>
              <a:rPr lang="da-DK" sz="1400" kern="0" cap="all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FOR SUNDHEDS- OG SANITETSUDDANNELSE</a:t>
            </a:r>
            <a:endParaRPr lang="da-DK" sz="1050" kern="0" cap="all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1" name="Lige forbindelse 10"/>
          <p:cNvCxnSpPr/>
          <p:nvPr userDrawn="1"/>
        </p:nvCxnSpPr>
        <p:spPr>
          <a:xfrm flipH="1">
            <a:off x="0" y="4653136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880" y="5254103"/>
            <a:ext cx="1080120" cy="152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titel 2"/>
          <p:cNvSpPr txBox="1">
            <a:spLocks/>
          </p:cNvSpPr>
          <p:nvPr/>
        </p:nvSpPr>
        <p:spPr>
          <a:xfrm>
            <a:off x="35928" y="4149080"/>
            <a:ext cx="8280920" cy="47890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600" b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a-DK" sz="3000" dirty="0" smtClean="0">
                <a:latin typeface="+mn-lt"/>
              </a:rPr>
              <a:t>Førstehjælp ved blødninger</a:t>
            </a:r>
            <a:endParaRPr kumimoji="0" lang="da-DK" sz="30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3784" y="3573016"/>
            <a:ext cx="8266772" cy="670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3200" dirty="0" smtClean="0">
                <a:ea typeface="+mj-ea"/>
                <a:cs typeface="+mj-cs"/>
              </a:rPr>
              <a:t>Førstehjælp – Lektion 4</a:t>
            </a:r>
            <a:endParaRPr kumimoji="0" lang="da-DK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124158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da-DK" sz="3200" dirty="0" smtClean="0">
                <a:latin typeface="+mj-lt"/>
                <a:cs typeface="Arial" pitchFamily="34" charset="0"/>
              </a:rPr>
              <a:t>Skræmmende blødninger</a:t>
            </a:r>
          </a:p>
        </p:txBody>
      </p:sp>
      <p:sp>
        <p:nvSpPr>
          <p:cNvPr id="4" name="Pladsholder til indhold 2"/>
          <p:cNvSpPr txBox="1">
            <a:spLocks/>
          </p:cNvSpPr>
          <p:nvPr/>
        </p:nvSpPr>
        <p:spPr>
          <a:xfrm>
            <a:off x="107504" y="2204864"/>
            <a:ext cx="8928992" cy="3744416"/>
          </a:xfrm>
          <a:prstGeom prst="rect">
            <a:avLst/>
          </a:prstGeom>
        </p:spPr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a-DK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Arial" pitchFamily="34" charset="0"/>
              </a:rPr>
              <a:t>Skræmmende blødning er en trussel</a:t>
            </a:r>
            <a:r>
              <a:rPr kumimoji="0" lang="da-DK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Arial" pitchFamily="34" charset="0"/>
              </a:rPr>
              <a:t> på den tilskadekomnes kredsløb, grundet det store blodtab. Blødningen skal standses hurtigst muligt.</a:t>
            </a:r>
            <a:endParaRPr kumimoji="0" lang="da-DK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cs typeface="Arial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da-DK" sz="2000" dirty="0" smtClean="0">
              <a:latin typeface="+mj-lt"/>
              <a:cs typeface="Arial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a-DK" sz="200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Arial" pitchFamily="34" charset="0"/>
              </a:rPr>
              <a:t>Årsager: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a-DK" sz="2000" dirty="0" smtClean="0">
                <a:latin typeface="+mj-lt"/>
                <a:cs typeface="Arial" pitchFamily="34" charset="0"/>
              </a:rPr>
              <a:t>Kan skyldes knivstik, snit med skarpe genstande, skudskader m.v.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cs typeface="Arial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a-DK" sz="200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Arial" pitchFamily="34" charset="0"/>
              </a:rPr>
              <a:t>Symptomer:</a:t>
            </a:r>
          </a:p>
          <a:p>
            <a:r>
              <a:rPr lang="da-DK" sz="2000" dirty="0" smtClean="0">
                <a:latin typeface="+mj-lt"/>
                <a:cs typeface="Arial" pitchFamily="34" charset="0"/>
              </a:rPr>
              <a:t>Smerter, kraftig blødning, bleg, kold og </a:t>
            </a:r>
          </a:p>
          <a:p>
            <a:r>
              <a:rPr lang="da-DK" sz="2000" dirty="0" smtClean="0">
                <a:latin typeface="+mj-lt"/>
                <a:cs typeface="Arial" pitchFamily="34" charset="0"/>
              </a:rPr>
              <a:t>klamsvedende, hurtig overfladisk vejrtrækning</a:t>
            </a:r>
            <a:endParaRPr kumimoji="0" lang="da-DK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107504" y="5949280"/>
            <a:ext cx="89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Husk fremmedlegemer ikke må fjernes.</a:t>
            </a:r>
            <a:endParaRPr lang="da-DK" sz="2000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6" name="Straight Connector 13"/>
          <p:cNvCxnSpPr/>
          <p:nvPr/>
        </p:nvCxnSpPr>
        <p:spPr>
          <a:xfrm>
            <a:off x="107504" y="1700808"/>
            <a:ext cx="8928992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116033"/>
            <a:ext cx="8921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a-DK" sz="3200" dirty="0" smtClean="0">
                <a:latin typeface="+mj-lt"/>
                <a:cs typeface="Arial" pitchFamily="34" charset="0"/>
              </a:rPr>
              <a:t>Skræmmende blødninger</a:t>
            </a:r>
          </a:p>
        </p:txBody>
      </p:sp>
      <p:sp>
        <p:nvSpPr>
          <p:cNvPr id="4" name="Rektangel 3"/>
          <p:cNvSpPr/>
          <p:nvPr/>
        </p:nvSpPr>
        <p:spPr>
          <a:xfrm>
            <a:off x="357026" y="1537628"/>
            <a:ext cx="8112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da-DK" dirty="0" smtClean="0">
              <a:latin typeface="+mj-lt"/>
              <a:cs typeface="Arial" pitchFamily="34" charset="0"/>
            </a:endParaRPr>
          </a:p>
        </p:txBody>
      </p:sp>
      <p:graphicFrame>
        <p:nvGraphicFramePr>
          <p:cNvPr id="5" name="Pladsholder til indhold 5"/>
          <p:cNvGraphicFramePr>
            <a:graphicFrameLocks/>
          </p:cNvGraphicFramePr>
          <p:nvPr/>
        </p:nvGraphicFramePr>
        <p:xfrm>
          <a:off x="179512" y="1772816"/>
          <a:ext cx="8620153" cy="4867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 r="17938"/>
          <a:stretch>
            <a:fillRect/>
          </a:stretch>
        </p:blipFill>
        <p:spPr bwMode="auto">
          <a:xfrm>
            <a:off x="537211" y="3780974"/>
            <a:ext cx="1260546" cy="120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 cstate="print"/>
          <a:srcRect l="10713"/>
          <a:stretch>
            <a:fillRect/>
          </a:stretch>
        </p:blipFill>
        <p:spPr bwMode="auto">
          <a:xfrm>
            <a:off x="2030183" y="2854781"/>
            <a:ext cx="1286975" cy="120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9" cstate="print"/>
          <a:srcRect r="16802"/>
          <a:stretch>
            <a:fillRect/>
          </a:stretch>
        </p:blipFill>
        <p:spPr bwMode="auto">
          <a:xfrm>
            <a:off x="3852153" y="1906960"/>
            <a:ext cx="1239744" cy="122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boks 8"/>
          <p:cNvSpPr txBox="1"/>
          <p:nvPr/>
        </p:nvSpPr>
        <p:spPr>
          <a:xfrm>
            <a:off x="5580112" y="4797152"/>
            <a:ext cx="279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a-DK" sz="1400" b="1" dirty="0" smtClean="0">
                <a:latin typeface="+mj-lt"/>
                <a:cs typeface="Arial" pitchFamily="34" charset="0"/>
              </a:rPr>
              <a:t>Tilkald hjælp:</a:t>
            </a:r>
          </a:p>
          <a:p>
            <a:pPr>
              <a:buNone/>
            </a:pPr>
            <a:r>
              <a:rPr lang="da-DK" sz="1400" dirty="0" smtClean="0">
                <a:latin typeface="+mj-lt"/>
                <a:cs typeface="Arial" pitchFamily="34" charset="0"/>
              </a:rPr>
              <a:t>Ring 1-1-2</a:t>
            </a:r>
          </a:p>
          <a:p>
            <a:pPr>
              <a:buNone/>
            </a:pPr>
            <a:endParaRPr lang="da-DK" sz="1400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da-DK" sz="1400" b="1" dirty="0" smtClean="0">
                <a:latin typeface="+mj-lt"/>
                <a:cs typeface="Arial" pitchFamily="34" charset="0"/>
              </a:rPr>
              <a:t>Almindelig førstehjælp:</a:t>
            </a:r>
          </a:p>
          <a:p>
            <a:pPr>
              <a:buNone/>
            </a:pPr>
            <a:r>
              <a:rPr lang="da-DK" sz="1400" dirty="0" smtClean="0">
                <a:latin typeface="+mj-lt"/>
                <a:cs typeface="Arial" pitchFamily="34" charset="0"/>
              </a:rPr>
              <a:t>Ved bevidstløshed lejres den tilskadekomne i stabilt sideleje. Indpakning.</a:t>
            </a:r>
            <a:endParaRPr lang="da-DK" sz="1400" dirty="0">
              <a:latin typeface="+mj-lt"/>
            </a:endParaRPr>
          </a:p>
        </p:txBody>
      </p:sp>
      <p:cxnSp>
        <p:nvCxnSpPr>
          <p:cNvPr id="10" name="Straight Connector 13"/>
          <p:cNvCxnSpPr/>
          <p:nvPr/>
        </p:nvCxnSpPr>
        <p:spPr>
          <a:xfrm>
            <a:off x="107504" y="1700808"/>
            <a:ext cx="8928992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116033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a-DK" sz="3200" dirty="0" smtClean="0">
                <a:latin typeface="+mj-lt"/>
                <a:cs typeface="Arial" pitchFamily="34" charset="0"/>
              </a:rPr>
              <a:t>Øvelse</a:t>
            </a:r>
          </a:p>
        </p:txBody>
      </p:sp>
      <p:sp>
        <p:nvSpPr>
          <p:cNvPr id="4" name="Rektangel 3"/>
          <p:cNvSpPr/>
          <p:nvPr/>
        </p:nvSpPr>
        <p:spPr>
          <a:xfrm>
            <a:off x="107504" y="2019300"/>
            <a:ext cx="89289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a-DK" sz="2400" dirty="0" smtClean="0">
                <a:cs typeface="Arial" pitchFamily="34" charset="0"/>
              </a:rPr>
              <a:t>Gå sammen 2 og 2</a:t>
            </a:r>
          </a:p>
          <a:p>
            <a:pPr>
              <a:buNone/>
            </a:pPr>
            <a:endParaRPr lang="da-DK" sz="2400" dirty="0" smtClean="0">
              <a:cs typeface="Arial" pitchFamily="34" charset="0"/>
            </a:endParaRPr>
          </a:p>
          <a:p>
            <a:pPr>
              <a:buNone/>
            </a:pPr>
            <a:r>
              <a:rPr lang="da-DK" sz="2400" dirty="0" smtClean="0">
                <a:cs typeface="Arial" pitchFamily="34" charset="0"/>
              </a:rPr>
              <a:t>Førstehjælperen skal yde </a:t>
            </a:r>
            <a:r>
              <a:rPr lang="da-DK" sz="2400" dirty="0" err="1" smtClean="0">
                <a:cs typeface="Arial" pitchFamily="34" charset="0"/>
              </a:rPr>
              <a:t>livreddende</a:t>
            </a:r>
            <a:r>
              <a:rPr lang="da-DK" sz="2400" dirty="0" smtClean="0">
                <a:cs typeface="Arial" pitchFamily="34" charset="0"/>
              </a:rPr>
              <a:t> førstehjælp til en skræmmende blødning.</a:t>
            </a:r>
          </a:p>
          <a:p>
            <a:pPr>
              <a:buNone/>
            </a:pPr>
            <a:endParaRPr lang="da-DK" sz="2400" dirty="0" smtClean="0">
              <a:cs typeface="Arial" pitchFamily="34" charset="0"/>
            </a:endParaRPr>
          </a:p>
          <a:p>
            <a:pPr>
              <a:buNone/>
            </a:pPr>
            <a:r>
              <a:rPr lang="da-DK" sz="2400" dirty="0" smtClean="0">
                <a:cs typeface="Arial" pitchFamily="34" charset="0"/>
              </a:rPr>
              <a:t>Scenarie:</a:t>
            </a:r>
          </a:p>
          <a:p>
            <a:pPr>
              <a:buNone/>
            </a:pPr>
            <a:r>
              <a:rPr lang="da-DK" sz="2400" dirty="0" smtClean="0">
                <a:cs typeface="Arial" pitchFamily="34" charset="0"/>
              </a:rPr>
              <a:t>Du finder en person på gaden lørdag aften med en skræmmende blødning på venstre underarm. </a:t>
            </a:r>
          </a:p>
        </p:txBody>
      </p:sp>
      <p:cxnSp>
        <p:nvCxnSpPr>
          <p:cNvPr id="5" name="Straight Connector 13"/>
          <p:cNvCxnSpPr/>
          <p:nvPr/>
        </p:nvCxnSpPr>
        <p:spPr>
          <a:xfrm>
            <a:off x="107504" y="1700808"/>
            <a:ext cx="8928992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124158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a-DK" sz="3200" dirty="0" smtClean="0">
                <a:latin typeface="+mj-lt"/>
                <a:cs typeface="Arial" pitchFamily="34" charset="0"/>
              </a:rPr>
              <a:t>Knebelpres</a:t>
            </a:r>
          </a:p>
        </p:txBody>
      </p:sp>
      <p:sp>
        <p:nvSpPr>
          <p:cNvPr id="4" name="Rektangel 3"/>
          <p:cNvSpPr/>
          <p:nvPr/>
        </p:nvSpPr>
        <p:spPr>
          <a:xfrm>
            <a:off x="107504" y="1988840"/>
            <a:ext cx="89289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000" dirty="0" smtClean="0">
                <a:latin typeface="+mj-lt"/>
                <a:cs typeface="Arial" pitchFamily="34" charset="0"/>
              </a:rPr>
              <a:t> 10 cm. over det skadet sted.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000" dirty="0" smtClean="0">
                <a:latin typeface="+mj-lt"/>
                <a:cs typeface="Arial" pitchFamily="34" charset="0"/>
              </a:rPr>
              <a:t> Ikke på led.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000" dirty="0" smtClean="0">
                <a:latin typeface="+mj-lt"/>
                <a:cs typeface="Arial" pitchFamily="34" charset="0"/>
              </a:rPr>
              <a:t> Kan laves med et tørklæde og en pind, et bælte eller lignende.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000" b="1" dirty="0" smtClean="0">
                <a:latin typeface="+mj-lt"/>
                <a:cs typeface="Arial" pitchFamily="34" charset="0"/>
              </a:rPr>
              <a:t> Sidste udvej </a:t>
            </a:r>
          </a:p>
          <a:p>
            <a:pPr>
              <a:lnSpc>
                <a:spcPct val="150000"/>
              </a:lnSpc>
            </a:pPr>
            <a:endParaRPr lang="da-DK" sz="2000" dirty="0" smtClean="0">
              <a:latin typeface="+mj-lt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da-DK" sz="2000" dirty="0" smtClean="0">
              <a:latin typeface="+mj-lt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da-DK" sz="2000" dirty="0" smtClean="0">
              <a:latin typeface="+mj-lt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da-DK" sz="2000" dirty="0" smtClean="0">
                <a:latin typeface="+mj-lt"/>
                <a:cs typeface="Arial" pitchFamily="34" charset="0"/>
              </a:rPr>
              <a:t>Den tilskadekomne påføres en stor smerte ved anlæggelse af et knebelpres.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429000"/>
            <a:ext cx="182156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59" y="3429000"/>
            <a:ext cx="273630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13"/>
          <p:cNvCxnSpPr/>
          <p:nvPr/>
        </p:nvCxnSpPr>
        <p:spPr>
          <a:xfrm>
            <a:off x="107504" y="1700808"/>
            <a:ext cx="8928992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116033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a-DK" sz="3200" dirty="0" smtClean="0">
                <a:latin typeface="+mj-lt"/>
                <a:cs typeface="Arial" pitchFamily="34" charset="0"/>
              </a:rPr>
              <a:t>Øvelse</a:t>
            </a:r>
          </a:p>
        </p:txBody>
      </p:sp>
      <p:sp>
        <p:nvSpPr>
          <p:cNvPr id="4" name="Rektangel 3"/>
          <p:cNvSpPr/>
          <p:nvPr/>
        </p:nvSpPr>
        <p:spPr>
          <a:xfrm>
            <a:off x="107504" y="1844824"/>
            <a:ext cx="89289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da-DK" sz="2800" dirty="0" smtClean="0">
              <a:latin typeface="+mj-lt"/>
              <a:cs typeface="Arial" pitchFamily="34" charset="0"/>
            </a:endParaRPr>
          </a:p>
          <a:p>
            <a:pPr algn="ctr">
              <a:buNone/>
            </a:pPr>
            <a:r>
              <a:rPr lang="da-DK" sz="2800" dirty="0" smtClean="0">
                <a:latin typeface="+mj-lt"/>
                <a:cs typeface="Arial" pitchFamily="34" charset="0"/>
              </a:rPr>
              <a:t>Gå sammen 2 og 2</a:t>
            </a:r>
          </a:p>
          <a:p>
            <a:pPr>
              <a:buNone/>
            </a:pPr>
            <a:endParaRPr lang="da-DK" sz="2800" dirty="0" smtClean="0">
              <a:latin typeface="+mj-lt"/>
              <a:cs typeface="Arial" pitchFamily="34" charset="0"/>
            </a:endParaRPr>
          </a:p>
          <a:p>
            <a:pPr lvl="1"/>
            <a:r>
              <a:rPr lang="da-DK" sz="2800" dirty="0" smtClean="0">
                <a:latin typeface="+mj-lt"/>
                <a:cs typeface="Arial" pitchFamily="34" charset="0"/>
              </a:rPr>
              <a:t>Anlæg et knebelpres på højre lår på din makker.</a:t>
            </a:r>
          </a:p>
          <a:p>
            <a:pPr lvl="1" algn="ctr">
              <a:buNone/>
            </a:pPr>
            <a:endParaRPr lang="da-DK" sz="2800" dirty="0" smtClean="0">
              <a:latin typeface="+mj-lt"/>
              <a:cs typeface="Arial" pitchFamily="34" charset="0"/>
            </a:endParaRPr>
          </a:p>
          <a:p>
            <a:pPr lvl="1" algn="ctr">
              <a:buNone/>
            </a:pPr>
            <a:endParaRPr lang="da-DK" sz="2800" dirty="0" smtClean="0">
              <a:latin typeface="+mj-lt"/>
              <a:cs typeface="Arial" pitchFamily="34" charset="0"/>
            </a:endParaRPr>
          </a:p>
          <a:p>
            <a:pPr lvl="1" algn="ctr"/>
            <a:r>
              <a:rPr lang="da-DK" sz="2800" u="sng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Der skal kunne komme en lillefinger imellem hud og knebelpres, når der øves.</a:t>
            </a:r>
          </a:p>
        </p:txBody>
      </p:sp>
      <p:cxnSp>
        <p:nvCxnSpPr>
          <p:cNvPr id="5" name="Straight Connector 13"/>
          <p:cNvCxnSpPr/>
          <p:nvPr/>
        </p:nvCxnSpPr>
        <p:spPr>
          <a:xfrm>
            <a:off x="107504" y="1700808"/>
            <a:ext cx="8928992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124744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da-DK" sz="3200" dirty="0" smtClean="0">
                <a:latin typeface="+mj-lt"/>
                <a:cs typeface="Arial" pitchFamily="34" charset="0"/>
              </a:rPr>
              <a:t>Lukkede brystkasselæsion</a:t>
            </a:r>
          </a:p>
        </p:txBody>
      </p:sp>
      <p:sp>
        <p:nvSpPr>
          <p:cNvPr id="4" name="Pladsholder til indhold 2"/>
          <p:cNvSpPr txBox="1">
            <a:spLocks/>
          </p:cNvSpPr>
          <p:nvPr/>
        </p:nvSpPr>
        <p:spPr>
          <a:xfrm>
            <a:off x="107504" y="2060848"/>
            <a:ext cx="8928992" cy="2808312"/>
          </a:xfrm>
          <a:prstGeom prst="rect">
            <a:avLst/>
          </a:prstGeom>
        </p:spPr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a-DK" sz="200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Årsager: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a-DK" sz="2000" dirty="0" smtClean="0">
                <a:cs typeface="Arial" pitchFamily="34" charset="0"/>
              </a:rPr>
              <a:t>Uheld med stor energi påvirkning (eks. Ratstamme mod brystet), brud på et eller flere ribben der trænger ind i lungen.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cs typeface="Arial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a-DK" sz="200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Symptomer:</a:t>
            </a:r>
          </a:p>
          <a:p>
            <a:r>
              <a:rPr lang="da-DK" sz="2000" dirty="0" smtClean="0">
                <a:cs typeface="Arial" pitchFamily="34" charset="0"/>
              </a:rPr>
              <a:t>Smerte, vejrtrækningsbesvær, </a:t>
            </a:r>
            <a:r>
              <a:rPr lang="da-DK" sz="2000" dirty="0" err="1" smtClean="0">
                <a:cs typeface="Arial" pitchFamily="34" charset="0"/>
              </a:rPr>
              <a:t>blåfarvning</a:t>
            </a:r>
            <a:r>
              <a:rPr lang="da-DK" sz="2000" dirty="0" smtClean="0">
                <a:cs typeface="Arial" pitchFamily="34" charset="0"/>
              </a:rPr>
              <a:t> af læber, øre og næsefløje (iltmangel), bleg, kold og klamsvedende hud, eventuelt lyst skummende blod fra næse og mund.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4379" y="4725144"/>
            <a:ext cx="2215243" cy="188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3"/>
          <p:cNvCxnSpPr/>
          <p:nvPr/>
        </p:nvCxnSpPr>
        <p:spPr>
          <a:xfrm>
            <a:off x="107504" y="1700808"/>
            <a:ext cx="8928992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28066" y="1108096"/>
            <a:ext cx="8908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a-DK" sz="3200" dirty="0" smtClean="0">
                <a:latin typeface="+mj-lt"/>
                <a:cs typeface="Arial" pitchFamily="34" charset="0"/>
              </a:rPr>
              <a:t>Førstehjælp til lukket brystkasselæsion</a:t>
            </a:r>
          </a:p>
        </p:txBody>
      </p:sp>
      <p:sp>
        <p:nvSpPr>
          <p:cNvPr id="4" name="Rektangel 3"/>
          <p:cNvSpPr/>
          <p:nvPr/>
        </p:nvSpPr>
        <p:spPr>
          <a:xfrm>
            <a:off x="128066" y="1988840"/>
            <a:ext cx="890842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Skab sikkerhed:</a:t>
            </a:r>
          </a:p>
          <a:p>
            <a:pPr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Sikre skadestedet og den tilskadekomne, hold dem </a:t>
            </a:r>
          </a:p>
          <a:p>
            <a:pPr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i ro. </a:t>
            </a:r>
          </a:p>
          <a:p>
            <a:pPr>
              <a:buNone/>
            </a:pPr>
            <a:endParaRPr lang="da-DK" sz="2000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Giv førstehjælp:</a:t>
            </a:r>
          </a:p>
          <a:p>
            <a:pPr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HLR ved bevidstløs person uden normal vejrtrækning</a:t>
            </a:r>
          </a:p>
          <a:p>
            <a:pPr>
              <a:buNone/>
            </a:pPr>
            <a:endParaRPr lang="da-DK" sz="2000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Tilkald hjælp:</a:t>
            </a:r>
          </a:p>
          <a:p>
            <a:pPr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Ring 1-1-2.</a:t>
            </a:r>
          </a:p>
          <a:p>
            <a:pPr>
              <a:buNone/>
            </a:pPr>
            <a:endParaRPr lang="da-DK" sz="2000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Imens at du venter:</a:t>
            </a:r>
          </a:p>
          <a:p>
            <a:pPr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Lejre en tilskadekomne ved bevidsthed i aflastende </a:t>
            </a:r>
            <a:r>
              <a:rPr lang="da-DK" sz="2000" dirty="0" err="1" smtClean="0">
                <a:latin typeface="+mj-lt"/>
                <a:cs typeface="Arial" pitchFamily="34" charset="0"/>
              </a:rPr>
              <a:t>rygleje</a:t>
            </a:r>
            <a:r>
              <a:rPr lang="da-DK" sz="2000" dirty="0" smtClean="0">
                <a:latin typeface="+mj-lt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Er personen bevidstløs skal vedkommende lejres i stabilt </a:t>
            </a:r>
          </a:p>
          <a:p>
            <a:pPr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sideleje på den syge side. </a:t>
            </a:r>
          </a:p>
        </p:txBody>
      </p:sp>
      <p:pic>
        <p:nvPicPr>
          <p:cNvPr id="5" name="Picture 3" descr="T:\FSU-GRAFIKER\Hanne Kornum &amp; ABC 2014\ABC_2015\Foto_behandlet_HH_2016\_MG_9719_H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993032"/>
            <a:ext cx="1556610" cy="1830423"/>
          </a:xfrm>
          <a:prstGeom prst="rect">
            <a:avLst/>
          </a:prstGeom>
          <a:noFill/>
        </p:spPr>
      </p:pic>
      <p:cxnSp>
        <p:nvCxnSpPr>
          <p:cNvPr id="6" name="Straight Connector 13"/>
          <p:cNvCxnSpPr/>
          <p:nvPr/>
        </p:nvCxnSpPr>
        <p:spPr>
          <a:xfrm>
            <a:off x="107504" y="1700808"/>
            <a:ext cx="8928992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124744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da-DK" sz="3200" dirty="0" smtClean="0">
                <a:latin typeface="+mj-lt"/>
                <a:cs typeface="Arial" pitchFamily="34" charset="0"/>
              </a:rPr>
              <a:t>Åben brystkasselæsion</a:t>
            </a:r>
          </a:p>
        </p:txBody>
      </p:sp>
      <p:sp>
        <p:nvSpPr>
          <p:cNvPr id="4" name="Pladsholder til indhold 2"/>
          <p:cNvSpPr txBox="1">
            <a:spLocks/>
          </p:cNvSpPr>
          <p:nvPr/>
        </p:nvSpPr>
        <p:spPr>
          <a:xfrm>
            <a:off x="107504" y="1844824"/>
            <a:ext cx="8928992" cy="4807244"/>
          </a:xfrm>
          <a:prstGeom prst="rect">
            <a:avLst/>
          </a:prstGeom>
        </p:spPr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a-DK" sz="200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Arial" pitchFamily="34" charset="0"/>
              </a:rPr>
              <a:t>Årsager: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a-DK" sz="2000" dirty="0" smtClean="0">
                <a:latin typeface="+mj-lt"/>
                <a:cs typeface="Arial" pitchFamily="34" charset="0"/>
              </a:rPr>
              <a:t>Kan skyldes stik med skarp og spids genstand, brud på et eller flere ribben der trænger ind i lungen og gennem huden eller skud.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cs typeface="Arial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a-DK" sz="200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Arial" pitchFamily="34" charset="0"/>
              </a:rPr>
              <a:t>Symptomer:</a:t>
            </a:r>
          </a:p>
          <a:p>
            <a:r>
              <a:rPr lang="da-DK" sz="2000" dirty="0" smtClean="0">
                <a:latin typeface="+mj-lt"/>
                <a:cs typeface="Arial" pitchFamily="34" charset="0"/>
              </a:rPr>
              <a:t>Smerte, vejrtrækningsbesvær, </a:t>
            </a:r>
            <a:r>
              <a:rPr lang="da-DK" sz="2000" dirty="0" err="1" smtClean="0">
                <a:latin typeface="+mj-lt"/>
                <a:cs typeface="Arial" pitchFamily="34" charset="0"/>
              </a:rPr>
              <a:t>blåfarvning</a:t>
            </a:r>
            <a:r>
              <a:rPr lang="da-DK" sz="2000" dirty="0" smtClean="0">
                <a:latin typeface="+mj-lt"/>
                <a:cs typeface="Arial" pitchFamily="34" charset="0"/>
              </a:rPr>
              <a:t> af læber, øre og næsefløje (iltmangel), bleg, kold og klamsvedende hud, eventuelt lyst skummende blod fra næse og mund samt luftsusen fra såret.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da-DK" sz="2000" dirty="0" smtClean="0">
              <a:latin typeface="+mj-lt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5" name="Picture 3" descr="T:\FSU-GRAFIKER\Hanne Kornum &amp; ABC 2014\ABC_2015\Billeder_feb_2016\_MG_0609.JPG"/>
          <p:cNvPicPr>
            <a:picLocks noChangeAspect="1" noChangeArrowheads="1"/>
          </p:cNvPicPr>
          <p:nvPr/>
        </p:nvPicPr>
        <p:blipFill>
          <a:blip r:embed="rId2" cstate="print"/>
          <a:srcRect l="24531" r="10053"/>
          <a:stretch>
            <a:fillRect/>
          </a:stretch>
        </p:blipFill>
        <p:spPr bwMode="auto">
          <a:xfrm rot="16200000">
            <a:off x="3705639" y="4636570"/>
            <a:ext cx="1732724" cy="1765855"/>
          </a:xfrm>
          <a:prstGeom prst="rect">
            <a:avLst/>
          </a:prstGeom>
          <a:noFill/>
        </p:spPr>
      </p:pic>
      <p:cxnSp>
        <p:nvCxnSpPr>
          <p:cNvPr id="6" name="Straight Connector 13"/>
          <p:cNvCxnSpPr/>
          <p:nvPr/>
        </p:nvCxnSpPr>
        <p:spPr>
          <a:xfrm>
            <a:off x="107504" y="1700808"/>
            <a:ext cx="8928992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124744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a-DK" sz="3200" dirty="0" smtClean="0">
                <a:latin typeface="+mj-lt"/>
                <a:cs typeface="Arial" pitchFamily="34" charset="0"/>
              </a:rPr>
              <a:t>Førstehjælp til åben brystkasselæsion</a:t>
            </a:r>
          </a:p>
        </p:txBody>
      </p:sp>
      <p:sp>
        <p:nvSpPr>
          <p:cNvPr id="4" name="Rektangel 3"/>
          <p:cNvSpPr/>
          <p:nvPr/>
        </p:nvSpPr>
        <p:spPr>
          <a:xfrm>
            <a:off x="107504" y="1916832"/>
            <a:ext cx="892899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Skab sikkerhed:</a:t>
            </a:r>
          </a:p>
          <a:p>
            <a:pPr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Sikre skadestedet og den tilskadekomne, hold dem i ro. </a:t>
            </a:r>
          </a:p>
          <a:p>
            <a:pPr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Læg en flad hånd på såret </a:t>
            </a:r>
          </a:p>
          <a:p>
            <a:pPr>
              <a:buNone/>
            </a:pPr>
            <a:endParaRPr lang="da-DK" sz="2000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Giv førstehjælp:</a:t>
            </a:r>
          </a:p>
          <a:p>
            <a:pPr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Anlæg en lufttæt forbinding</a:t>
            </a:r>
          </a:p>
          <a:p>
            <a:pPr>
              <a:buNone/>
            </a:pPr>
            <a:endParaRPr lang="da-DK" sz="2000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Tilkald hjælp:</a:t>
            </a:r>
          </a:p>
          <a:p>
            <a:pPr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Ring 1-1-2</a:t>
            </a:r>
          </a:p>
          <a:p>
            <a:pPr>
              <a:buNone/>
            </a:pPr>
            <a:endParaRPr lang="da-DK" sz="2000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Imens at du venter:</a:t>
            </a:r>
          </a:p>
          <a:p>
            <a:pPr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Lejre en tilskadekomne ved bevidsthed i aflastende </a:t>
            </a:r>
            <a:r>
              <a:rPr lang="da-DK" sz="2000" dirty="0" err="1" smtClean="0">
                <a:latin typeface="+mj-lt"/>
                <a:cs typeface="Arial" pitchFamily="34" charset="0"/>
              </a:rPr>
              <a:t>rygleje</a:t>
            </a:r>
            <a:r>
              <a:rPr lang="da-DK" sz="2000" dirty="0" smtClean="0">
                <a:latin typeface="+mj-lt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Er personen bevidstløs med normal vejrtrækning, skal vedkommende lejres i stabilt sideleje på den syge side. </a:t>
            </a:r>
          </a:p>
        </p:txBody>
      </p:sp>
      <p:pic>
        <p:nvPicPr>
          <p:cNvPr id="5" name="Picture 2" descr="T:\FSU-GRAFIKER\Hanne Kornum &amp; ABC 2014\ABC_2015\Billeder_feb_2016\_MG_06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830687" y="3162201"/>
            <a:ext cx="2287638" cy="1525092"/>
          </a:xfrm>
          <a:prstGeom prst="rect">
            <a:avLst/>
          </a:prstGeom>
          <a:noFill/>
        </p:spPr>
      </p:pic>
      <p:pic>
        <p:nvPicPr>
          <p:cNvPr id="6" name="Picture 3" descr="T:\FSU-GRAFIKER\Hanne Kornum &amp; ABC 2014\ABC_2015\Billeder_feb_2016\_MG_06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414864" y="3162201"/>
            <a:ext cx="2287639" cy="1525092"/>
          </a:xfrm>
          <a:prstGeom prst="rect">
            <a:avLst/>
          </a:prstGeom>
          <a:noFill/>
        </p:spPr>
      </p:pic>
      <p:pic>
        <p:nvPicPr>
          <p:cNvPr id="7" name="Picture 4" descr="T:\FSU-GRAFIKER\Hanne Kornum &amp; ABC 2014\ABC_2015\Billeder_feb_2016\_MG_0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999040" y="3162201"/>
            <a:ext cx="2287640" cy="1525093"/>
          </a:xfrm>
          <a:prstGeom prst="rect">
            <a:avLst/>
          </a:prstGeom>
          <a:noFill/>
        </p:spPr>
      </p:pic>
      <p:cxnSp>
        <p:nvCxnSpPr>
          <p:cNvPr id="8" name="Straight Connector 13"/>
          <p:cNvCxnSpPr/>
          <p:nvPr/>
        </p:nvCxnSpPr>
        <p:spPr>
          <a:xfrm>
            <a:off x="107504" y="1700808"/>
            <a:ext cx="8928992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116033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a-DK" sz="3200" dirty="0" smtClean="0">
                <a:latin typeface="+mj-lt"/>
                <a:cs typeface="Arial" pitchFamily="34" charset="0"/>
              </a:rPr>
              <a:t>Øvelse</a:t>
            </a:r>
          </a:p>
        </p:txBody>
      </p:sp>
      <p:sp>
        <p:nvSpPr>
          <p:cNvPr id="4" name="Rektangel 3"/>
          <p:cNvSpPr/>
          <p:nvPr/>
        </p:nvSpPr>
        <p:spPr>
          <a:xfrm>
            <a:off x="107504" y="2060848"/>
            <a:ext cx="89289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a-DK" sz="2800" dirty="0" smtClean="0">
                <a:latin typeface="+mj-lt"/>
                <a:cs typeface="Arial" pitchFamily="34" charset="0"/>
              </a:rPr>
              <a:t>Gå sammen 2 og 2</a:t>
            </a:r>
          </a:p>
          <a:p>
            <a:pPr algn="ctr">
              <a:buNone/>
            </a:pPr>
            <a:endParaRPr lang="da-DK" sz="2800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da-DK" sz="2800" dirty="0" smtClean="0">
                <a:latin typeface="+mj-lt"/>
                <a:cs typeface="Arial" pitchFamily="34" charset="0"/>
              </a:rPr>
              <a:t>Førstehjælperen skal </a:t>
            </a:r>
            <a:r>
              <a:rPr lang="da-DK" sz="2800" dirty="0" smtClean="0">
                <a:latin typeface="+mj-lt"/>
                <a:cs typeface="Arial" pitchFamily="34" charset="0"/>
              </a:rPr>
              <a:t>give </a:t>
            </a:r>
            <a:r>
              <a:rPr lang="da-DK" sz="2800" dirty="0" smtClean="0">
                <a:latin typeface="+mj-lt"/>
                <a:cs typeface="Arial" pitchFamily="34" charset="0"/>
              </a:rPr>
              <a:t>førstehjælp til </a:t>
            </a:r>
            <a:r>
              <a:rPr lang="da-DK" sz="2800" dirty="0" smtClean="0">
                <a:latin typeface="+mj-lt"/>
                <a:cs typeface="Arial" pitchFamily="34" charset="0"/>
              </a:rPr>
              <a:t>en åben </a:t>
            </a:r>
            <a:r>
              <a:rPr lang="da-DK" sz="2800" dirty="0" smtClean="0">
                <a:latin typeface="+mj-lt"/>
                <a:cs typeface="Arial" pitchFamily="34" charset="0"/>
              </a:rPr>
              <a:t>brystkasselæsion.</a:t>
            </a:r>
          </a:p>
          <a:p>
            <a:pPr>
              <a:buNone/>
            </a:pPr>
            <a:endParaRPr lang="da-DK" sz="2800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da-DK" sz="2800" dirty="0" smtClean="0">
                <a:latin typeface="+mj-lt"/>
                <a:cs typeface="Arial" pitchFamily="34" charset="0"/>
              </a:rPr>
              <a:t>Scenarie:</a:t>
            </a:r>
          </a:p>
          <a:p>
            <a:pPr>
              <a:buNone/>
            </a:pPr>
            <a:r>
              <a:rPr lang="da-DK" sz="2800" dirty="0" smtClean="0">
                <a:latin typeface="+mj-lt"/>
                <a:cs typeface="Arial" pitchFamily="34" charset="0"/>
              </a:rPr>
              <a:t>Du finder en person på gaden lørdag aften med en åben brystkasselæsion. </a:t>
            </a:r>
          </a:p>
        </p:txBody>
      </p:sp>
      <p:cxnSp>
        <p:nvCxnSpPr>
          <p:cNvPr id="5" name="Straight Connector 13"/>
          <p:cNvCxnSpPr/>
          <p:nvPr/>
        </p:nvCxnSpPr>
        <p:spPr>
          <a:xfrm>
            <a:off x="107504" y="1700808"/>
            <a:ext cx="8928992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el 3"/>
          <p:cNvSpPr txBox="1">
            <a:spLocks/>
          </p:cNvSpPr>
          <p:nvPr/>
        </p:nvSpPr>
        <p:spPr>
          <a:xfrm>
            <a:off x="179512" y="1001486"/>
            <a:ext cx="8712968" cy="4776936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FORSVARETS FØRSTEHJÆLPSUDDANNELSE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a-D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I sidste lektion: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Lektion </a:t>
            </a:r>
            <a:r>
              <a:rPr lang="da-DK" sz="3200" dirty="0" smtClean="0">
                <a:cs typeface="Arial" pitchFamily="34" charset="0"/>
              </a:rPr>
              <a:t>3</a:t>
            </a:r>
            <a:r>
              <a:rPr kumimoji="0" lang="da-D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, Førstehjælp </a:t>
            </a:r>
            <a:r>
              <a:rPr lang="da-DK" sz="3200" dirty="0" smtClean="0">
                <a:cs typeface="Arial" pitchFamily="34" charset="0"/>
              </a:rPr>
              <a:t>til hjertestop.</a:t>
            </a:r>
            <a:endParaRPr kumimoji="0" lang="da-D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a-D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I denne lektion: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da-DK" sz="3200" dirty="0" smtClean="0">
                <a:cs typeface="Arial" pitchFamily="34" charset="0"/>
              </a:rPr>
              <a:t>Lektion 4, Førstehjælp ved blødninger.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da-D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44825"/>
            <a:ext cx="1486656" cy="352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4"/>
          <p:cNvSpPr txBox="1"/>
          <p:nvPr/>
        </p:nvSpPr>
        <p:spPr>
          <a:xfrm>
            <a:off x="107504" y="1116033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da-DK" sz="3200" dirty="0" smtClean="0">
                <a:latin typeface="+mj-lt"/>
                <a:cs typeface="Arial" pitchFamily="34" charset="0"/>
              </a:rPr>
              <a:t>Afrevne legemsdele</a:t>
            </a:r>
          </a:p>
        </p:txBody>
      </p:sp>
      <p:sp>
        <p:nvSpPr>
          <p:cNvPr id="4" name="Pladsholder til indhold 2"/>
          <p:cNvSpPr txBox="1">
            <a:spLocks/>
          </p:cNvSpPr>
          <p:nvPr/>
        </p:nvSpPr>
        <p:spPr>
          <a:xfrm>
            <a:off x="107503" y="2132856"/>
            <a:ext cx="7090233" cy="2808312"/>
          </a:xfrm>
          <a:prstGeom prst="rect">
            <a:avLst/>
          </a:prstGeom>
        </p:spPr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a-DK" sz="200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Arial" pitchFamily="34" charset="0"/>
              </a:rPr>
              <a:t>Årsager: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a-DK" sz="2000" dirty="0" smtClean="0">
                <a:latin typeface="+mj-lt"/>
                <a:cs typeface="Arial" pitchFamily="34" charset="0"/>
              </a:rPr>
              <a:t>Trafikulykker, motorsavs-, rundsavs- og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a-DK" sz="2000" dirty="0" smtClean="0">
                <a:latin typeface="+mj-lt"/>
                <a:cs typeface="Arial" pitchFamily="34" charset="0"/>
              </a:rPr>
              <a:t>eksplosionsulykker.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cs typeface="Arial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a-DK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cs typeface="Arial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a-DK" sz="200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Arial" pitchFamily="34" charset="0"/>
              </a:rPr>
              <a:t>Symptomer:</a:t>
            </a:r>
          </a:p>
          <a:p>
            <a:pPr lvl="0">
              <a:spcBef>
                <a:spcPct val="20000"/>
              </a:spcBef>
              <a:defRPr/>
            </a:pPr>
            <a:r>
              <a:rPr lang="da-DK" sz="2000" dirty="0" smtClean="0">
                <a:latin typeface="+mj-lt"/>
                <a:cs typeface="Arial" pitchFamily="34" charset="0"/>
              </a:rPr>
              <a:t>Smerte, blødning, bleg, kold og klamsvedende hud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b="7685"/>
          <a:stretch>
            <a:fillRect/>
          </a:stretch>
        </p:blipFill>
        <p:spPr bwMode="auto">
          <a:xfrm>
            <a:off x="5618910" y="1844824"/>
            <a:ext cx="157882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13"/>
          <p:cNvCxnSpPr/>
          <p:nvPr/>
        </p:nvCxnSpPr>
        <p:spPr>
          <a:xfrm>
            <a:off x="107504" y="1700808"/>
            <a:ext cx="8928992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124744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a-DK" sz="3200" dirty="0" smtClean="0">
                <a:latin typeface="+mj-lt"/>
                <a:cs typeface="Arial" pitchFamily="34" charset="0"/>
              </a:rPr>
              <a:t>Førstehjælp til afrevne legemsdele</a:t>
            </a:r>
          </a:p>
        </p:txBody>
      </p:sp>
      <p:sp>
        <p:nvSpPr>
          <p:cNvPr id="4" name="Rektangel 3"/>
          <p:cNvSpPr/>
          <p:nvPr/>
        </p:nvSpPr>
        <p:spPr>
          <a:xfrm>
            <a:off x="107504" y="1844824"/>
            <a:ext cx="892899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Skab sikkerhed:</a:t>
            </a:r>
          </a:p>
          <a:p>
            <a:pPr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Sikre dig selv og den tilskadekomne </a:t>
            </a:r>
          </a:p>
          <a:p>
            <a:pPr>
              <a:buNone/>
            </a:pPr>
            <a:endParaRPr lang="da-DK" sz="2000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Giv førstehjælp:</a:t>
            </a:r>
          </a:p>
          <a:p>
            <a:pPr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Stands blødningen ved indirekte tryk </a:t>
            </a:r>
          </a:p>
          <a:p>
            <a:pPr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Anlæg en forbinding.</a:t>
            </a:r>
          </a:p>
          <a:p>
            <a:pPr>
              <a:buNone/>
            </a:pPr>
            <a:endParaRPr lang="da-DK" sz="2000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Tilkald hjælp:</a:t>
            </a:r>
          </a:p>
          <a:p>
            <a:pPr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Ring 1-1-2 eller få den tilskadekomne på skadestuen.</a:t>
            </a:r>
          </a:p>
          <a:p>
            <a:pPr>
              <a:buNone/>
            </a:pPr>
            <a:endParaRPr lang="da-DK" sz="2000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Imens at du venter:</a:t>
            </a:r>
          </a:p>
          <a:p>
            <a:pPr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Opbevar den afrevne legemsdel tørt og koldt, men frostfrit. Læg den i en pose og luk </a:t>
            </a:r>
            <a:r>
              <a:rPr lang="da-DK" sz="2000" dirty="0" smtClean="0">
                <a:latin typeface="+mj-lt"/>
                <a:cs typeface="Arial" pitchFamily="34" charset="0"/>
              </a:rPr>
              <a:t>posen til</a:t>
            </a:r>
            <a:r>
              <a:rPr lang="da-DK" sz="2000" dirty="0" smtClean="0">
                <a:latin typeface="+mj-lt"/>
                <a:cs typeface="Arial" pitchFamily="34" charset="0"/>
              </a:rPr>
              <a:t>. </a:t>
            </a:r>
            <a:endParaRPr lang="da-DK" sz="2000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Læg </a:t>
            </a:r>
            <a:r>
              <a:rPr lang="da-DK" sz="2000" dirty="0" smtClean="0">
                <a:latin typeface="+mj-lt"/>
                <a:cs typeface="Arial" pitchFamily="34" charset="0"/>
              </a:rPr>
              <a:t>posen i en spand med koldt vand og evt. en ispose.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060848"/>
            <a:ext cx="2468335" cy="208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3"/>
          <p:cNvCxnSpPr/>
          <p:nvPr/>
        </p:nvCxnSpPr>
        <p:spPr>
          <a:xfrm>
            <a:off x="107504" y="1700808"/>
            <a:ext cx="8928992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124744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a-DK" sz="3200" dirty="0" smtClean="0">
                <a:latin typeface="+mj-lt"/>
                <a:cs typeface="Arial" pitchFamily="34" charset="0"/>
              </a:rPr>
              <a:t>Øvelse</a:t>
            </a:r>
          </a:p>
        </p:txBody>
      </p:sp>
      <p:sp>
        <p:nvSpPr>
          <p:cNvPr id="4" name="Rektangel 3"/>
          <p:cNvSpPr/>
          <p:nvPr/>
        </p:nvSpPr>
        <p:spPr>
          <a:xfrm>
            <a:off x="107504" y="2060848"/>
            <a:ext cx="89289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da-DK" sz="2400" dirty="0" smtClean="0">
              <a:latin typeface="+mj-lt"/>
              <a:cs typeface="Arial" pitchFamily="34" charset="0"/>
            </a:endParaRPr>
          </a:p>
          <a:p>
            <a:pPr algn="ctr"/>
            <a:r>
              <a:rPr lang="da-DK" sz="2400" dirty="0" smtClean="0">
                <a:latin typeface="+mj-lt"/>
                <a:cs typeface="Arial" pitchFamily="34" charset="0"/>
              </a:rPr>
              <a:t>Gå sammen 2 og 2</a:t>
            </a:r>
          </a:p>
          <a:p>
            <a:pPr algn="ctr">
              <a:buNone/>
            </a:pPr>
            <a:endParaRPr lang="da-DK" sz="2400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da-DK" sz="2400" dirty="0" smtClean="0">
                <a:latin typeface="+mj-lt"/>
                <a:cs typeface="Arial" pitchFamily="34" charset="0"/>
              </a:rPr>
              <a:t>Førstehjælperen skal yde førstehjælp til afrevne legemsdele.</a:t>
            </a:r>
          </a:p>
          <a:p>
            <a:pPr>
              <a:buNone/>
            </a:pPr>
            <a:endParaRPr lang="da-DK" sz="2400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da-DK" sz="2400" dirty="0" smtClean="0">
                <a:latin typeface="+mj-lt"/>
                <a:cs typeface="Arial" pitchFamily="34" charset="0"/>
              </a:rPr>
              <a:t>Scenarie : </a:t>
            </a:r>
          </a:p>
          <a:p>
            <a:pPr>
              <a:buNone/>
            </a:pPr>
            <a:r>
              <a:rPr lang="da-DK" sz="2400" dirty="0" smtClean="0">
                <a:latin typeface="+mj-lt"/>
                <a:cs typeface="Arial" pitchFamily="34" charset="0"/>
              </a:rPr>
              <a:t>Du finder din nabo i haven der er i gang med at klippe hæk. Han har klippet 2 finger af. </a:t>
            </a:r>
          </a:p>
          <a:p>
            <a:pPr algn="ctr">
              <a:buNone/>
            </a:pPr>
            <a:endParaRPr lang="da-DK" sz="2400" dirty="0" smtClean="0">
              <a:latin typeface="+mj-lt"/>
              <a:cs typeface="Arial" pitchFamily="34" charset="0"/>
            </a:endParaRPr>
          </a:p>
          <a:p>
            <a:pPr algn="ctr">
              <a:buNone/>
            </a:pPr>
            <a:endParaRPr lang="da-DK" sz="2400" dirty="0">
              <a:latin typeface="+mj-lt"/>
              <a:cs typeface="Arial" pitchFamily="34" charset="0"/>
            </a:endParaRPr>
          </a:p>
        </p:txBody>
      </p:sp>
      <p:cxnSp>
        <p:nvCxnSpPr>
          <p:cNvPr id="5" name="Straight Connector 13"/>
          <p:cNvCxnSpPr/>
          <p:nvPr/>
        </p:nvCxnSpPr>
        <p:spPr>
          <a:xfrm>
            <a:off x="107504" y="1700808"/>
            <a:ext cx="8928992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116033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>
                <a:latin typeface="+mj-lt"/>
                <a:cs typeface="Arial" pitchFamily="34" charset="0"/>
              </a:rPr>
              <a:t>Fra denne lektion</a:t>
            </a:r>
            <a:endParaRPr lang="en-US" sz="3000" dirty="0">
              <a:latin typeface="+mj-lt"/>
              <a:cs typeface="Arial" pitchFamily="34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107504" y="2132856"/>
            <a:ext cx="89289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400" dirty="0" smtClean="0">
                <a:cs typeface="Arial" pitchFamily="34" charset="0"/>
              </a:rPr>
              <a:t> Hvad gør vi ved en skræmmende blødning?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da-DK" sz="2400" dirty="0" smtClean="0"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400" dirty="0" smtClean="0">
                <a:cs typeface="Arial" pitchFamily="34" charset="0"/>
              </a:rPr>
              <a:t> Hvad er reglerne for et knebelpres?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da-DK" sz="2400" dirty="0" smtClean="0"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400" dirty="0" smtClean="0">
                <a:cs typeface="Arial" pitchFamily="34" charset="0"/>
              </a:rPr>
              <a:t> Hvad er en lukket brystkasse læsion?</a:t>
            </a:r>
          </a:p>
          <a:p>
            <a:pPr>
              <a:lnSpc>
                <a:spcPct val="150000"/>
              </a:lnSpc>
            </a:pPr>
            <a:endParaRPr lang="da-DK" sz="2400" dirty="0" smtClean="0"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400" dirty="0" smtClean="0">
                <a:cs typeface="Arial" pitchFamily="34" charset="0"/>
              </a:rPr>
              <a:t> Hvad gør vi ved afrevne legemsdele?</a:t>
            </a:r>
            <a:endParaRPr lang="da-DK" sz="2400" dirty="0">
              <a:cs typeface="Arial" pitchFamily="34" charset="0"/>
            </a:endParaRPr>
          </a:p>
        </p:txBody>
      </p:sp>
      <p:cxnSp>
        <p:nvCxnSpPr>
          <p:cNvPr id="5" name="Straight Connector 13"/>
          <p:cNvCxnSpPr/>
          <p:nvPr/>
        </p:nvCxnSpPr>
        <p:spPr>
          <a:xfrm>
            <a:off x="107504" y="1700808"/>
            <a:ext cx="8928992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3"/>
          <p:cNvCxnSpPr/>
          <p:nvPr/>
        </p:nvCxnSpPr>
        <p:spPr>
          <a:xfrm>
            <a:off x="107504" y="1700808"/>
            <a:ext cx="8928992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kstboks 2"/>
          <p:cNvSpPr txBox="1"/>
          <p:nvPr/>
        </p:nvSpPr>
        <p:spPr>
          <a:xfrm>
            <a:off x="107504" y="3212976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/>
              <a:t>Spørgsmål?</a:t>
            </a:r>
            <a:endParaRPr lang="da-DK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116033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da-DK" sz="3200" dirty="0" smtClean="0">
                <a:latin typeface="+mj-lt"/>
                <a:cs typeface="Arial" pitchFamily="34" charset="0"/>
              </a:rPr>
              <a:t>Ved lektionens afslutning kan deltageren: </a:t>
            </a:r>
          </a:p>
        </p:txBody>
      </p:sp>
      <p:cxnSp>
        <p:nvCxnSpPr>
          <p:cNvPr id="3" name="Straight Connector 13"/>
          <p:cNvCxnSpPr/>
          <p:nvPr/>
        </p:nvCxnSpPr>
        <p:spPr>
          <a:xfrm>
            <a:off x="107504" y="1700808"/>
            <a:ext cx="8928992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ktangel 3"/>
          <p:cNvSpPr/>
          <p:nvPr/>
        </p:nvSpPr>
        <p:spPr>
          <a:xfrm>
            <a:off x="251520" y="2204864"/>
            <a:ext cx="86557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a-DK" sz="2800" dirty="0" smtClean="0">
                <a:latin typeface="+mj-lt"/>
                <a:cs typeface="Arial" pitchFamily="34" charset="0"/>
              </a:rPr>
              <a:t>Vurdere og yde relevant førstehjælp i forbindelse med både mindre og skræmmende blødninger, uanset placering på kroppen.</a:t>
            </a:r>
          </a:p>
          <a:p>
            <a:pPr algn="ctr">
              <a:buNone/>
            </a:pPr>
            <a:endParaRPr lang="da-DK" sz="2800" dirty="0" smtClean="0">
              <a:latin typeface="+mj-lt"/>
              <a:cs typeface="Arial" pitchFamily="34" charset="0"/>
            </a:endParaRPr>
          </a:p>
          <a:p>
            <a:pPr algn="ctr">
              <a:buNone/>
            </a:pPr>
            <a:r>
              <a:rPr lang="da-DK" sz="2800" dirty="0" smtClean="0">
                <a:latin typeface="+mj-lt"/>
                <a:cs typeface="Arial" pitchFamily="34" charset="0"/>
              </a:rPr>
              <a:t>Yde relevant førstehjælp ved mistanke om indre blødninger.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124744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a-DK" sz="3200" dirty="0" smtClean="0">
                <a:latin typeface="+mj-lt"/>
                <a:cs typeface="Arial" pitchFamily="34" charset="0"/>
              </a:rPr>
              <a:t>Hvorfor?</a:t>
            </a:r>
          </a:p>
        </p:txBody>
      </p:sp>
      <p:pic>
        <p:nvPicPr>
          <p:cNvPr id="1026" name="Picture 2" descr="F:\Nye FØHJ billeder\_MG_94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5228" y="3307060"/>
            <a:ext cx="1512168" cy="2268253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r="17938"/>
          <a:stretch>
            <a:fillRect/>
          </a:stretch>
        </p:blipFill>
        <p:spPr bwMode="auto">
          <a:xfrm>
            <a:off x="4555930" y="3302642"/>
            <a:ext cx="2376264" cy="227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3"/>
          <p:cNvCxnSpPr/>
          <p:nvPr/>
        </p:nvCxnSpPr>
        <p:spPr>
          <a:xfrm>
            <a:off x="107504" y="1700808"/>
            <a:ext cx="8928992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116033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defRPr/>
            </a:pPr>
            <a:r>
              <a:rPr lang="da-DK" sz="3200" kern="0" dirty="0" smtClean="0">
                <a:latin typeface="+mj-lt"/>
                <a:cs typeface="Arial" pitchFamily="34" charset="0"/>
              </a:rPr>
              <a:t>Hvorledes</a:t>
            </a:r>
          </a:p>
        </p:txBody>
      </p:sp>
      <p:sp>
        <p:nvSpPr>
          <p:cNvPr id="4" name="Rektangel 3"/>
          <p:cNvSpPr/>
          <p:nvPr/>
        </p:nvSpPr>
        <p:spPr>
          <a:xfrm>
            <a:off x="251519" y="1916832"/>
            <a:ext cx="86684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000" dirty="0" smtClean="0">
                <a:cs typeface="Arial" pitchFamily="34" charset="0"/>
              </a:rPr>
              <a:t> </a:t>
            </a:r>
            <a:r>
              <a:rPr lang="da-DK" sz="2000" dirty="0" err="1" smtClean="0">
                <a:cs typeface="Arial" pitchFamily="34" charset="0"/>
              </a:rPr>
              <a:t>Shock</a:t>
            </a:r>
            <a:endParaRPr lang="da-DK" sz="2000" dirty="0" smtClean="0"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000" dirty="0" smtClean="0">
                <a:cs typeface="Arial" pitchFamily="34" charset="0"/>
              </a:rPr>
              <a:t> Blødninger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000" dirty="0" smtClean="0">
                <a:cs typeface="Arial" pitchFamily="34" charset="0"/>
              </a:rPr>
              <a:t> Almindelig forbinding, herunder udfyldning af store åbne sår og </a:t>
            </a:r>
            <a:r>
              <a:rPr lang="da-DK" sz="2000" dirty="0" err="1" smtClean="0">
                <a:cs typeface="Arial" pitchFamily="34" charset="0"/>
              </a:rPr>
              <a:t>sårrender</a:t>
            </a:r>
            <a:endParaRPr lang="da-DK" sz="2000" dirty="0" smtClean="0"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000" dirty="0" smtClean="0">
                <a:cs typeface="Arial" pitchFamily="34" charset="0"/>
              </a:rPr>
              <a:t> Trykforbinding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000" dirty="0" smtClean="0">
                <a:cs typeface="Arial" pitchFamily="34" charset="0"/>
              </a:rPr>
              <a:t> Direkte pres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000" dirty="0" smtClean="0">
                <a:cs typeface="Arial" pitchFamily="34" charset="0"/>
              </a:rPr>
              <a:t> Knebelpres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000" dirty="0" smtClean="0">
                <a:cs typeface="Arial" pitchFamily="34" charset="0"/>
              </a:rPr>
              <a:t> Brystkasselæsion og lejring.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000" dirty="0" smtClean="0">
                <a:cs typeface="Arial" pitchFamily="34" charset="0"/>
              </a:rPr>
              <a:t> Afrevne legemsdele herunder Tyson forbinding.</a:t>
            </a:r>
          </a:p>
        </p:txBody>
      </p:sp>
      <p:cxnSp>
        <p:nvCxnSpPr>
          <p:cNvPr id="5" name="Straight Connector 13"/>
          <p:cNvCxnSpPr/>
          <p:nvPr/>
        </p:nvCxnSpPr>
        <p:spPr>
          <a:xfrm>
            <a:off x="107504" y="1700808"/>
            <a:ext cx="8928992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8724306" cy="378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4"/>
          <p:cNvSpPr txBox="1"/>
          <p:nvPr/>
        </p:nvSpPr>
        <p:spPr>
          <a:xfrm>
            <a:off x="107504" y="1124158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defRPr/>
            </a:pPr>
            <a:r>
              <a:rPr lang="da-DK" sz="3200" kern="0" dirty="0" err="1" smtClean="0">
                <a:latin typeface="+mj-lt"/>
                <a:cs typeface="Arial" pitchFamily="34" charset="0"/>
              </a:rPr>
              <a:t>Shock</a:t>
            </a:r>
            <a:endParaRPr lang="da-DK" sz="3200" kern="0" dirty="0" smtClean="0">
              <a:latin typeface="+mj-lt"/>
              <a:cs typeface="Arial" pitchFamily="34" charset="0"/>
            </a:endParaRPr>
          </a:p>
        </p:txBody>
      </p:sp>
      <p:cxnSp>
        <p:nvCxnSpPr>
          <p:cNvPr id="5" name="Straight Connector 13"/>
          <p:cNvCxnSpPr/>
          <p:nvPr/>
        </p:nvCxnSpPr>
        <p:spPr>
          <a:xfrm>
            <a:off x="107504" y="1700808"/>
            <a:ext cx="8928992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23423" y="1116033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da-DK" sz="3200" dirty="0" smtClean="0">
                <a:latin typeface="+mj-lt"/>
                <a:cs typeface="Arial" pitchFamily="34" charset="0"/>
              </a:rPr>
              <a:t>Symptomer på </a:t>
            </a:r>
            <a:r>
              <a:rPr lang="da-DK" sz="3200" dirty="0" err="1" smtClean="0">
                <a:latin typeface="+mj-lt"/>
                <a:cs typeface="Arial" pitchFamily="34" charset="0"/>
              </a:rPr>
              <a:t>shock</a:t>
            </a:r>
            <a:endParaRPr lang="da-DK" sz="3200" dirty="0" smtClean="0">
              <a:latin typeface="+mj-lt"/>
              <a:cs typeface="Arial" pitchFamily="34" charset="0"/>
            </a:endParaRPr>
          </a:p>
        </p:txBody>
      </p:sp>
      <p:sp>
        <p:nvSpPr>
          <p:cNvPr id="4" name="Pladsholder til indhold 2"/>
          <p:cNvSpPr txBox="1">
            <a:spLocks/>
          </p:cNvSpPr>
          <p:nvPr/>
        </p:nvSpPr>
        <p:spPr>
          <a:xfrm>
            <a:off x="323528" y="2204865"/>
            <a:ext cx="8528782" cy="223224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400" dirty="0" smtClean="0">
                <a:latin typeface="+mj-lt"/>
                <a:cs typeface="Arial" pitchFamily="34" charset="0"/>
              </a:rPr>
              <a:t> Bleg, kold og klamsvedende hud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400" dirty="0" smtClean="0">
                <a:latin typeface="+mj-lt"/>
                <a:cs typeface="Arial" pitchFamily="34" charset="0"/>
              </a:rPr>
              <a:t> Svimmel og omtåget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400" dirty="0" smtClean="0">
                <a:latin typeface="+mj-lt"/>
                <a:cs typeface="Arial" pitchFamily="34" charset="0"/>
              </a:rPr>
              <a:t> Hurtigt overfladisk vejrtrækning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400" dirty="0" smtClean="0">
                <a:latin typeface="+mj-lt"/>
                <a:cs typeface="Arial" pitchFamily="34" charset="0"/>
              </a:rPr>
              <a:t> Bevidstløs</a:t>
            </a:r>
          </a:p>
        </p:txBody>
      </p:sp>
      <p:sp>
        <p:nvSpPr>
          <p:cNvPr id="12" name="Tekstboks 11"/>
          <p:cNvSpPr txBox="1"/>
          <p:nvPr/>
        </p:nvSpPr>
        <p:spPr>
          <a:xfrm>
            <a:off x="323528" y="5589240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>
                <a:latin typeface="+mj-lt"/>
                <a:cs typeface="Arial" pitchFamily="34" charset="0"/>
              </a:rPr>
              <a:t>For lidt blod i kroppen = for lidt blod til hjernen. </a:t>
            </a:r>
          </a:p>
          <a:p>
            <a:r>
              <a:rPr lang="da-DK" sz="2000" dirty="0" smtClean="0">
                <a:latin typeface="+mj-lt"/>
                <a:cs typeface="Arial" pitchFamily="34" charset="0"/>
              </a:rPr>
              <a:t>Risiko for </a:t>
            </a:r>
            <a:r>
              <a:rPr lang="da-DK" sz="2000" dirty="0" err="1" smtClean="0">
                <a:latin typeface="+mj-lt"/>
                <a:cs typeface="Arial" pitchFamily="34" charset="0"/>
              </a:rPr>
              <a:t>shock</a:t>
            </a:r>
            <a:r>
              <a:rPr lang="da-DK" sz="2000" dirty="0" smtClean="0">
                <a:latin typeface="+mj-lt"/>
                <a:cs typeface="Arial" pitchFamily="34" charset="0"/>
              </a:rPr>
              <a:t>.</a:t>
            </a:r>
            <a:endParaRPr lang="da-DK" sz="2000" dirty="0">
              <a:latin typeface="+mj-lt"/>
              <a:cs typeface="Arial" pitchFamily="34" charset="0"/>
            </a:endParaRPr>
          </a:p>
        </p:txBody>
      </p:sp>
      <p:cxnSp>
        <p:nvCxnSpPr>
          <p:cNvPr id="6" name="Straight Connector 13"/>
          <p:cNvCxnSpPr/>
          <p:nvPr/>
        </p:nvCxnSpPr>
        <p:spPr>
          <a:xfrm>
            <a:off x="107504" y="1700808"/>
            <a:ext cx="8928992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9184" t="35959" r="46734" b="22531"/>
          <a:stretch>
            <a:fillRect/>
          </a:stretch>
        </p:blipFill>
        <p:spPr bwMode="auto">
          <a:xfrm>
            <a:off x="5868144" y="4221087"/>
            <a:ext cx="2179341" cy="212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4"/>
          <p:cNvSpPr txBox="1"/>
          <p:nvPr/>
        </p:nvSpPr>
        <p:spPr>
          <a:xfrm>
            <a:off x="107554" y="1116033"/>
            <a:ext cx="8928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a-DK" sz="3200" dirty="0" smtClean="0">
                <a:latin typeface="+mj-lt"/>
                <a:cs typeface="Arial" pitchFamily="34" charset="0"/>
              </a:rPr>
              <a:t>Indre blødninger</a:t>
            </a:r>
          </a:p>
        </p:txBody>
      </p:sp>
      <p:sp>
        <p:nvSpPr>
          <p:cNvPr id="5" name="Rektangel 4"/>
          <p:cNvSpPr/>
          <p:nvPr/>
        </p:nvSpPr>
        <p:spPr>
          <a:xfrm>
            <a:off x="107554" y="1844824"/>
            <a:ext cx="892894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dirty="0" smtClean="0">
                <a:latin typeface="+mj-lt"/>
                <a:cs typeface="Arial" pitchFamily="34" charset="0"/>
              </a:rPr>
              <a:t>Svære at identificere.</a:t>
            </a:r>
          </a:p>
          <a:p>
            <a:r>
              <a:rPr lang="da-DK" sz="2000" dirty="0" smtClean="0">
                <a:latin typeface="+mj-lt"/>
                <a:cs typeface="Arial" pitchFamily="34" charset="0"/>
              </a:rPr>
              <a:t>Livstruende specielt i bryst, bughule og bækkenregion. Hvor der er symptomer på </a:t>
            </a:r>
            <a:r>
              <a:rPr lang="da-DK" sz="2000" dirty="0" err="1" smtClean="0">
                <a:latin typeface="+mj-lt"/>
                <a:cs typeface="Arial" pitchFamily="34" charset="0"/>
              </a:rPr>
              <a:t>shock</a:t>
            </a:r>
            <a:r>
              <a:rPr lang="da-DK" sz="2000" dirty="0" smtClean="0">
                <a:latin typeface="+mj-lt"/>
                <a:cs typeface="Arial" pitchFamily="34" charset="0"/>
              </a:rPr>
              <a:t> og årsagen ikke kan identificeres, må en indre blødning mistænkes.</a:t>
            </a:r>
          </a:p>
          <a:p>
            <a:endParaRPr lang="da-DK" sz="2000" dirty="0" smtClean="0">
              <a:latin typeface="+mj-lt"/>
              <a:cs typeface="Arial" pitchFamily="34" charset="0"/>
            </a:endParaRPr>
          </a:p>
          <a:p>
            <a:r>
              <a:rPr lang="da-DK" sz="2000" u="sng" dirty="0" smtClean="0">
                <a:latin typeface="+mj-lt"/>
                <a:cs typeface="Arial" pitchFamily="34" charset="0"/>
              </a:rPr>
              <a:t>Årsager:</a:t>
            </a:r>
          </a:p>
          <a:p>
            <a:r>
              <a:rPr lang="da-DK" sz="2000" dirty="0" smtClean="0">
                <a:latin typeface="+mj-lt"/>
                <a:cs typeface="Arial" pitchFamily="34" charset="0"/>
              </a:rPr>
              <a:t>Kan forårsages af fald, slag, tryk fra eksplosion ulykker med høj energi.</a:t>
            </a:r>
          </a:p>
          <a:p>
            <a:endParaRPr lang="da-DK" sz="2000" dirty="0" smtClean="0">
              <a:latin typeface="+mj-lt"/>
              <a:cs typeface="Arial" pitchFamily="34" charset="0"/>
            </a:endParaRPr>
          </a:p>
          <a:p>
            <a:r>
              <a:rPr lang="da-DK" sz="2000" u="sng" dirty="0" smtClean="0">
                <a:latin typeface="+mj-lt"/>
                <a:cs typeface="Arial" pitchFamily="34" charset="0"/>
              </a:rPr>
              <a:t>Symptomer:</a:t>
            </a:r>
          </a:p>
          <a:p>
            <a:r>
              <a:rPr lang="da-DK" sz="2000" dirty="0" smtClean="0">
                <a:latin typeface="+mj-lt"/>
                <a:cs typeface="Arial" pitchFamily="34" charset="0"/>
              </a:rPr>
              <a:t>Smerter, bleg, kold og klamsvedende hud, </a:t>
            </a:r>
          </a:p>
          <a:p>
            <a:r>
              <a:rPr lang="da-DK" sz="2000" dirty="0" smtClean="0">
                <a:latin typeface="+mj-lt"/>
                <a:cs typeface="Arial" pitchFamily="34" charset="0"/>
              </a:rPr>
              <a:t>hurtig overfladisk vejrtrækning.</a:t>
            </a:r>
          </a:p>
          <a:p>
            <a:endParaRPr lang="da-DK" sz="2000" dirty="0" smtClean="0">
              <a:latin typeface="+mj-lt"/>
              <a:cs typeface="Arial" pitchFamily="34" charset="0"/>
            </a:endParaRPr>
          </a:p>
        </p:txBody>
      </p:sp>
      <p:cxnSp>
        <p:nvCxnSpPr>
          <p:cNvPr id="6" name="Straight Connector 13"/>
          <p:cNvCxnSpPr/>
          <p:nvPr/>
        </p:nvCxnSpPr>
        <p:spPr>
          <a:xfrm>
            <a:off x="107504" y="1700808"/>
            <a:ext cx="8928992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116033"/>
            <a:ext cx="8928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a-DK" sz="3200" dirty="0" smtClean="0">
                <a:latin typeface="+mj-lt"/>
                <a:cs typeface="Arial" pitchFamily="34" charset="0"/>
              </a:rPr>
              <a:t>Førstehjælp</a:t>
            </a:r>
          </a:p>
        </p:txBody>
      </p:sp>
      <p:sp>
        <p:nvSpPr>
          <p:cNvPr id="4" name="Rektangel 3"/>
          <p:cNvSpPr/>
          <p:nvPr/>
        </p:nvSpPr>
        <p:spPr>
          <a:xfrm>
            <a:off x="107505" y="1988840"/>
            <a:ext cx="892899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Skab sikkerhed:</a:t>
            </a:r>
          </a:p>
          <a:p>
            <a:pPr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Sikre dig selv og den tilskadekomne. Flyt/ hjælp den tilskadekomne væk fra årsagen. Læg den tilskadekomne ned og hold dem i ro.</a:t>
            </a:r>
          </a:p>
          <a:p>
            <a:pPr>
              <a:buNone/>
            </a:pPr>
            <a:endParaRPr lang="da-DK" sz="2000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Giv førstehjælp:</a:t>
            </a:r>
          </a:p>
          <a:p>
            <a:pPr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Vurder ABC og udfør HLR ved en bevidstløs person</a:t>
            </a:r>
          </a:p>
          <a:p>
            <a:pPr>
              <a:buNone/>
            </a:pPr>
            <a:endParaRPr lang="da-DK" sz="2000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Tilkald hjælp:</a:t>
            </a:r>
          </a:p>
          <a:p>
            <a:pPr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Ring 1-1-2</a:t>
            </a:r>
          </a:p>
          <a:p>
            <a:pPr>
              <a:buNone/>
            </a:pPr>
            <a:endParaRPr lang="da-DK" sz="2000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Imens at du venter:</a:t>
            </a:r>
          </a:p>
          <a:p>
            <a:pPr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Ved bevidstløshed lejre den tilskadekomne i stabilt sideleje. </a:t>
            </a:r>
            <a:endParaRPr lang="da-DK" sz="2000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Indpak </a:t>
            </a:r>
            <a:r>
              <a:rPr lang="da-DK" sz="2000" dirty="0" smtClean="0">
                <a:latin typeface="+mj-lt"/>
                <a:cs typeface="Arial" pitchFamily="34" charset="0"/>
              </a:rPr>
              <a:t>i tæpper for at forebygge </a:t>
            </a:r>
            <a:r>
              <a:rPr lang="da-DK" sz="2000" dirty="0" err="1" smtClean="0">
                <a:latin typeface="+mj-lt"/>
                <a:cs typeface="Arial" pitchFamily="34" charset="0"/>
              </a:rPr>
              <a:t>shock</a:t>
            </a:r>
            <a:r>
              <a:rPr lang="da-DK" sz="2000" dirty="0" smtClean="0">
                <a:latin typeface="+mj-lt"/>
                <a:cs typeface="Arial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284984"/>
            <a:ext cx="3752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3"/>
          <p:cNvCxnSpPr/>
          <p:nvPr/>
        </p:nvCxnSpPr>
        <p:spPr>
          <a:xfrm>
            <a:off x="107504" y="1700808"/>
            <a:ext cx="8928992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650E1E2EB395F4C9BE7983E4F25BFBC" ma:contentTypeVersion="3" ma:contentTypeDescription="Opret et nyt dokument." ma:contentTypeScope="" ma:versionID="e123889214934cc8ee5ed829c4506c6d">
  <xsd:schema xmlns:xsd="http://www.w3.org/2001/XMLSchema" xmlns:xs="http://www.w3.org/2001/XMLSchema" xmlns:p="http://schemas.microsoft.com/office/2006/metadata/properties" xmlns:ns2="a7fa38db-ac79-4835-995b-7412ba5e6ded" targetNamespace="http://schemas.microsoft.com/office/2006/metadata/properties" ma:root="true" ma:fieldsID="009de92316fe1085ed5e8c1bf9ca0cd3" ns2:_="">
    <xsd:import namespace="a7fa38db-ac79-4835-995b-7412ba5e6ded"/>
    <xsd:element name="properties">
      <xsd:complexType>
        <xsd:sequence>
          <xsd:element name="documentManagement">
            <xsd:complexType>
              <xsd:all>
                <xsd:element ref="ns2:Emne" minOccurs="0"/>
                <xsd:element ref="ns2:Fil_x0020_type" minOccurs="0"/>
                <xsd:element ref="ns2:E_x002d_bevis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fa38db-ac79-4835-995b-7412ba5e6ded" elementFormDefault="qualified">
    <xsd:import namespace="http://schemas.microsoft.com/office/2006/documentManagement/types"/>
    <xsd:import namespace="http://schemas.microsoft.com/office/infopath/2007/PartnerControls"/>
    <xsd:element name="Emne" ma:index="2" nillable="true" ma:displayName="Emne" ma:description="Angiv venligst et emne for dokumentet" ma:format="Dropdown" ma:internalName="Emne">
      <xsd:simpleType>
        <xsd:restriction base="dms:Choice">
          <xsd:enumeration value="E- beviser"/>
          <xsd:enumeration value="Instruktørsamling"/>
          <xsd:enumeration value="AED Vejledninger"/>
          <xsd:enumeration value="Færdselsdrelateret førstehjælp"/>
          <xsd:enumeration value="Guidelines"/>
          <xsd:enumeration value="Handouts"/>
          <xsd:enumeration value="Godkendte Mærkeprøver"/>
          <xsd:enumeration value="Læringsplaner, uddannelsesbeskrivelser  og bestemmelser.Publikationer"/>
          <xsd:enumeration value="Ny grundlæggende Førstehjælp FSU-165 og FSU-167"/>
          <xsd:enumeration value="Ny grundlæggende Førstehjælp FSU-166"/>
          <xsd:enumeration value="Film til FSU-165, 166 og 167"/>
          <xsd:enumeration value="Skill station til FSU-165, 166 og 167"/>
          <xsd:enumeration value="Power Point til FSU-165 28 timer"/>
        </xsd:restriction>
      </xsd:simpleType>
    </xsd:element>
    <xsd:element name="Fil_x0020_type" ma:index="3" nillable="true" ma:displayName="Fil type" ma:internalName="Fil_x0020_type">
      <xsd:simpleType>
        <xsd:restriction base="dms:Note">
          <xsd:maxLength value="255"/>
        </xsd:restriction>
      </xsd:simpleType>
    </xsd:element>
    <xsd:element name="E_x002d_beviser" ma:index="4" nillable="true" ma:displayName="E-beviser" ma:internalName="E_x002d_bevis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dhol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ne xmlns="a7fa38db-ac79-4835-995b-7412ba5e6ded" xsi:nil="true"/>
    <Fil_x0020_type xmlns="a7fa38db-ac79-4835-995b-7412ba5e6ded" xsi:nil="true"/>
    <E_x002d_beviser xmlns="a7fa38db-ac79-4835-995b-7412ba5e6ded" xsi:nil="true"/>
  </documentManagement>
</p:properties>
</file>

<file path=customXml/itemProps1.xml><?xml version="1.0" encoding="utf-8"?>
<ds:datastoreItem xmlns:ds="http://schemas.openxmlformats.org/officeDocument/2006/customXml" ds:itemID="{55E5F7BD-9FC0-49AC-A29F-76A5A004EC35}"/>
</file>

<file path=customXml/itemProps2.xml><?xml version="1.0" encoding="utf-8"?>
<ds:datastoreItem xmlns:ds="http://schemas.openxmlformats.org/officeDocument/2006/customXml" ds:itemID="{0620758D-0CEB-4A8C-9313-55C7D8BA271D}"/>
</file>

<file path=customXml/itemProps3.xml><?xml version="1.0" encoding="utf-8"?>
<ds:datastoreItem xmlns:ds="http://schemas.openxmlformats.org/officeDocument/2006/customXml" ds:itemID="{C9D851A4-B669-429D-BA35-6EA78BA7EA2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31810</TotalTime>
  <Words>999</Words>
  <Application>Microsoft Office PowerPoint</Application>
  <PresentationFormat>Skærmshow (4:3)</PresentationFormat>
  <Paragraphs>194</Paragraphs>
  <Slides>24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24</vt:i4>
      </vt:variant>
    </vt:vector>
  </HeadingPairs>
  <TitlesOfParts>
    <vt:vector size="25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Forsvaret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fsu-rsa601</dc:creator>
  <cp:lastModifiedBy>fsu-cs-use01</cp:lastModifiedBy>
  <cp:revision>2882</cp:revision>
  <dcterms:created xsi:type="dcterms:W3CDTF">2015-02-12T11:44:51Z</dcterms:created>
  <dcterms:modified xsi:type="dcterms:W3CDTF">2019-01-23T12:07:16Z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6471f98f-f7a1-42a3-a4e6-57c1032e0b7f</vt:lpwstr>
  </property>
  <property fmtid="{D5CDD505-2E9C-101B-9397-08002B2CF9AE}" pid="3" name="Klassifikation">
    <vt:lpwstr>IKKE KLASSIFICERET</vt:lpwstr>
  </property>
  <property fmtid="{D5CDD505-2E9C-101B-9397-08002B2CF9AE}" pid="4" name="Maerkning">
    <vt:lpwstr/>
  </property>
  <property fmtid="{D5CDD505-2E9C-101B-9397-08002B2CF9AE}" pid="5" name="ContentTypeId">
    <vt:lpwstr>0x010100A650E1E2EB395F4C9BE7983E4F25BFBC</vt:lpwstr>
  </property>
</Properties>
</file>