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7" r:id="rId5"/>
    <p:sldId id="403" r:id="rId6"/>
    <p:sldId id="404" r:id="rId7"/>
    <p:sldId id="405" r:id="rId8"/>
    <p:sldId id="406" r:id="rId9"/>
    <p:sldId id="407" r:id="rId10"/>
    <p:sldId id="409" r:id="rId11"/>
    <p:sldId id="408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423" r:id="rId26"/>
  </p:sldIdLst>
  <p:sldSz cx="9144000" cy="6858000" type="screen4x3"/>
  <p:notesSz cx="6805613" cy="99441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5050"/>
    <a:srgbClr val="0000CC"/>
    <a:srgbClr val="008A3D"/>
    <a:srgbClr val="FF0000"/>
    <a:srgbClr val="C82E10"/>
    <a:srgbClr val="DDB1D0"/>
    <a:srgbClr val="F2B0F4"/>
    <a:srgbClr val="C81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yst layou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yst layout 1 - Markerin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6040" autoAdjust="0"/>
    <p:restoredTop sz="88166" autoAdjust="0"/>
  </p:normalViewPr>
  <p:slideViewPr>
    <p:cSldViewPr>
      <p:cViewPr>
        <p:scale>
          <a:sx n="80" d="100"/>
          <a:sy n="80" d="100"/>
        </p:scale>
        <p:origin x="-1680" y="-3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/>
          <a:lstStyle>
            <a:lvl1pPr algn="l">
              <a:defRPr sz="13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/>
          <a:lstStyle>
            <a:lvl1pPr algn="r">
              <a:defRPr sz="1300"/>
            </a:lvl1pPr>
          </a:lstStyle>
          <a:p>
            <a:fld id="{313FF025-ED9E-455D-B652-7BD1D863252C}" type="datetimeFigureOut">
              <a:rPr lang="da-DK" smtClean="0"/>
              <a:pPr/>
              <a:t>04-12-2019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0" tIns="47850" rIns="95700" bIns="4785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5700" tIns="47850" rIns="95700" bIns="4785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 anchor="b"/>
          <a:lstStyle>
            <a:lvl1pPr algn="l">
              <a:defRPr sz="1300"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 anchor="b"/>
          <a:lstStyle>
            <a:lvl1pPr algn="r">
              <a:defRPr sz="1300"/>
            </a:lvl1pPr>
          </a:lstStyle>
          <a:p>
            <a:fld id="{2E11851D-F310-44F4-9FB9-64E168DC5FFB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917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1851D-F310-44F4-9FB9-64E168DC5FFB}" type="slidenum">
              <a:rPr lang="da-DK" smtClean="0"/>
              <a:pPr/>
              <a:t>1</a:t>
            </a:fld>
            <a:endParaRPr lang="da-D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SV_dk_red_80pct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9" y="202256"/>
            <a:ext cx="2472556" cy="887585"/>
          </a:xfrm>
          <a:prstGeom prst="rect">
            <a:avLst/>
          </a:prstGeom>
        </p:spPr>
      </p:pic>
      <p:sp>
        <p:nvSpPr>
          <p:cNvPr id="9" name="TextBox 14"/>
          <p:cNvSpPr txBox="1"/>
          <p:nvPr userDrawn="1"/>
        </p:nvSpPr>
        <p:spPr>
          <a:xfrm>
            <a:off x="6623671" y="6557433"/>
            <a:ext cx="25202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1" baseline="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FORSVARETS SANITETSKOMMANDO </a:t>
            </a:r>
            <a:endParaRPr lang="en-US" sz="9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45285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2E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FSV_dk_white_80PCT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407125" cy="864096"/>
          </a:xfrm>
          <a:prstGeom prst="rect">
            <a:avLst/>
          </a:prstGeom>
        </p:spPr>
      </p:pic>
      <p:sp>
        <p:nvSpPr>
          <p:cNvPr id="12" name="TextBox 14"/>
          <p:cNvSpPr txBox="1"/>
          <p:nvPr userDrawn="1"/>
        </p:nvSpPr>
        <p:spPr>
          <a:xfrm>
            <a:off x="0" y="6488668"/>
            <a:ext cx="1965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900" baseline="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endParaRPr lang="en-US" sz="9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14"/>
          <p:cNvSpPr txBox="1"/>
          <p:nvPr userDrawn="1"/>
        </p:nvSpPr>
        <p:spPr>
          <a:xfrm>
            <a:off x="6614146" y="6554613"/>
            <a:ext cx="25202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1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FORSVARETS SANITETSKOMMANDO </a:t>
            </a:r>
            <a:endParaRPr lang="en-US" sz="9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kstboks 5"/>
          <p:cNvSpPr txBox="1"/>
          <p:nvPr userDrawn="1"/>
        </p:nvSpPr>
        <p:spPr>
          <a:xfrm>
            <a:off x="0" y="2924944"/>
            <a:ext cx="9150491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a-DK" sz="3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FORSVARETS SANITETSKOMMANDO</a:t>
            </a:r>
            <a:endParaRPr lang="da-DK" sz="3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5"/>
          <p:cNvSpPr txBox="1"/>
          <p:nvPr userDrawn="1"/>
        </p:nvSpPr>
        <p:spPr>
          <a:xfrm>
            <a:off x="-3689" y="4655150"/>
            <a:ext cx="9138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>
              <a:spcBef>
                <a:spcPts val="0"/>
              </a:spcBef>
              <a:defRPr/>
            </a:pPr>
            <a:r>
              <a:rPr lang="da-DK" sz="1400" kern="0" cap="al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CENTER</a:t>
            </a:r>
            <a:r>
              <a:rPr lang="da-DK" sz="1400" kern="0" cap="all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FOR SUNDHEDS- OG SANITETSUDDANNELSE</a:t>
            </a:r>
            <a:endParaRPr lang="da-DK" sz="1050" kern="0" cap="all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" name="Lige forbindelse 10"/>
          <p:cNvCxnSpPr/>
          <p:nvPr userDrawn="1"/>
        </p:nvCxnSpPr>
        <p:spPr>
          <a:xfrm flipH="1">
            <a:off x="0" y="4653136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880" y="5258488"/>
            <a:ext cx="1080120" cy="152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titel 2"/>
          <p:cNvSpPr txBox="1">
            <a:spLocks/>
          </p:cNvSpPr>
          <p:nvPr/>
        </p:nvSpPr>
        <p:spPr>
          <a:xfrm>
            <a:off x="0" y="4149080"/>
            <a:ext cx="9012932" cy="47890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600" b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a-DK" sz="3000" dirty="0" smtClean="0">
                <a:latin typeface="+mn-lt"/>
              </a:rPr>
              <a:t>Førstehjælp ved ulykker</a:t>
            </a:r>
            <a:endParaRPr kumimoji="0" lang="da-DK" sz="30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0" y="3501008"/>
            <a:ext cx="9144000" cy="5040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3200" dirty="0" smtClean="0">
                <a:ea typeface="+mj-ea"/>
                <a:cs typeface="+mj-cs"/>
              </a:rPr>
              <a:t>Førstehjælp – Lektion 2</a:t>
            </a:r>
            <a:endParaRPr kumimoji="0" lang="da-DK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251520" y="1700808"/>
            <a:ext cx="8568952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4"/>
          <p:cNvSpPr txBox="1"/>
          <p:nvPr/>
        </p:nvSpPr>
        <p:spPr>
          <a:xfrm>
            <a:off x="179512" y="112475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>
                <a:latin typeface="+mj-lt"/>
                <a:cs typeface="Arial" pitchFamily="34" charset="0"/>
              </a:rPr>
              <a:t>Punkt 3: Tilkald hjælp </a:t>
            </a:r>
            <a:endParaRPr lang="da-DK" sz="3200" dirty="0">
              <a:latin typeface="+mj-lt"/>
              <a:cs typeface="Arial" pitchFamily="34" charset="0"/>
            </a:endParaRPr>
          </a:p>
        </p:txBody>
      </p:sp>
      <p:sp>
        <p:nvSpPr>
          <p:cNvPr id="5" name="Pladsholder til indhold 2"/>
          <p:cNvSpPr>
            <a:spLocks noGrp="1"/>
          </p:cNvSpPr>
          <p:nvPr>
            <p:ph idx="4294967295"/>
          </p:nvPr>
        </p:nvSpPr>
        <p:spPr>
          <a:xfrm>
            <a:off x="251520" y="1988840"/>
            <a:ext cx="8568952" cy="4752528"/>
          </a:xfrm>
          <a:prstGeom prst="rect">
            <a:avLst/>
          </a:prstGeom>
        </p:spPr>
        <p:txBody>
          <a:bodyPr/>
          <a:lstStyle/>
          <a:p>
            <a:r>
              <a:rPr lang="da-DK" sz="2000" dirty="0" smtClean="0">
                <a:latin typeface="+mn-lt"/>
                <a:cs typeface="Arial" pitchFamily="34" charset="0"/>
              </a:rPr>
              <a:t>Sig til alarmcentralen:</a:t>
            </a:r>
          </a:p>
          <a:p>
            <a:pPr lvl="1"/>
            <a:r>
              <a:rPr lang="da-DK" sz="2000" dirty="0" smtClean="0">
                <a:latin typeface="+mn-lt"/>
                <a:cs typeface="Arial" pitchFamily="34" charset="0"/>
              </a:rPr>
              <a:t>Hvor</a:t>
            </a:r>
          </a:p>
          <a:p>
            <a:pPr lvl="1"/>
            <a:r>
              <a:rPr lang="da-DK" sz="2000" dirty="0" smtClean="0">
                <a:latin typeface="+mn-lt"/>
                <a:cs typeface="Arial" pitchFamily="34" charset="0"/>
              </a:rPr>
              <a:t>Hvad</a:t>
            </a:r>
          </a:p>
          <a:p>
            <a:pPr lvl="1"/>
            <a:r>
              <a:rPr lang="da-DK" sz="2000" dirty="0" smtClean="0">
                <a:latin typeface="+mn-lt"/>
                <a:cs typeface="Arial" pitchFamily="34" charset="0"/>
              </a:rPr>
              <a:t>Hvem</a:t>
            </a:r>
          </a:p>
          <a:p>
            <a:r>
              <a:rPr lang="da-DK" sz="2000" dirty="0" smtClean="0">
                <a:latin typeface="+mn-lt"/>
                <a:cs typeface="Arial" pitchFamily="34" charset="0"/>
              </a:rPr>
              <a:t>Det sundhedsfaglige personel spørger  </a:t>
            </a:r>
          </a:p>
          <a:p>
            <a:pPr>
              <a:buNone/>
            </a:pPr>
            <a:r>
              <a:rPr lang="da-DK" sz="2000" dirty="0" smtClean="0">
                <a:latin typeface="+mn-lt"/>
                <a:cs typeface="Arial" pitchFamily="34" charset="0"/>
              </a:rPr>
              <a:t>	blandt andet om:</a:t>
            </a:r>
          </a:p>
          <a:p>
            <a:pPr lvl="1"/>
            <a:r>
              <a:rPr lang="da-DK" sz="2000" dirty="0" smtClean="0">
                <a:latin typeface="+mn-lt"/>
                <a:cs typeface="Arial" pitchFamily="34" charset="0"/>
              </a:rPr>
              <a:t>Er den tilskadekomne vågen?</a:t>
            </a:r>
          </a:p>
          <a:p>
            <a:pPr lvl="1"/>
            <a:r>
              <a:rPr lang="da-DK" sz="2000" dirty="0" smtClean="0">
                <a:latin typeface="+mn-lt"/>
                <a:cs typeface="Arial" pitchFamily="34" charset="0"/>
              </a:rPr>
              <a:t>Hvis ikke, er der vejrtrækning?</a:t>
            </a:r>
          </a:p>
          <a:p>
            <a:r>
              <a:rPr lang="da-DK" sz="2000" dirty="0" smtClean="0">
                <a:latin typeface="+mn-lt"/>
                <a:cs typeface="Arial" pitchFamily="34" charset="0"/>
              </a:rPr>
              <a:t>Husk altid at følge alarmcentralens anvisninger og lad dem afslutte opkaldet.</a:t>
            </a:r>
          </a:p>
          <a:p>
            <a:pPr algn="ctr">
              <a:buNone/>
            </a:pPr>
            <a:endParaRPr lang="da-DK" sz="2000" dirty="0" smtClean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pPr algn="ctr">
              <a:buNone/>
            </a:pPr>
            <a:r>
              <a:rPr lang="da-DK" sz="20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Husk at blive ved den tilskadekomne.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141" t="28194" r="42500" b="14722"/>
          <a:stretch>
            <a:fillRect/>
          </a:stretch>
        </p:blipFill>
        <p:spPr bwMode="auto">
          <a:xfrm>
            <a:off x="5652120" y="1988840"/>
            <a:ext cx="3138111" cy="208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251520" y="1700808"/>
            <a:ext cx="8568952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4"/>
          <p:cNvSpPr txBox="1"/>
          <p:nvPr/>
        </p:nvSpPr>
        <p:spPr>
          <a:xfrm>
            <a:off x="179512" y="1124752"/>
            <a:ext cx="8712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+mj-lt"/>
                <a:cs typeface="Arial" pitchFamily="34" charset="0"/>
              </a:rPr>
              <a:t>Mens</a:t>
            </a:r>
            <a:r>
              <a:rPr lang="en-US" sz="3200" dirty="0" smtClean="0">
                <a:latin typeface="+mj-lt"/>
                <a:cs typeface="Arial" pitchFamily="34" charset="0"/>
              </a:rPr>
              <a:t> du </a:t>
            </a:r>
            <a:r>
              <a:rPr lang="en-US" sz="3200" dirty="0" err="1" smtClean="0">
                <a:latin typeface="+mj-lt"/>
                <a:cs typeface="Arial" pitchFamily="34" charset="0"/>
              </a:rPr>
              <a:t>venter</a:t>
            </a:r>
            <a:r>
              <a:rPr lang="en-US" sz="3200" dirty="0" smtClean="0">
                <a:latin typeface="+mj-lt"/>
                <a:cs typeface="Arial" pitchFamily="34" charset="0"/>
              </a:rPr>
              <a:t> </a:t>
            </a:r>
            <a:r>
              <a:rPr lang="en-US" sz="3200" dirty="0" err="1" smtClean="0">
                <a:latin typeface="+mj-lt"/>
                <a:cs typeface="Arial" pitchFamily="34" charset="0"/>
              </a:rPr>
              <a:t>på</a:t>
            </a:r>
            <a:r>
              <a:rPr lang="en-US" sz="3200" dirty="0" smtClean="0">
                <a:latin typeface="+mj-lt"/>
                <a:cs typeface="Arial" pitchFamily="34" charset="0"/>
              </a:rPr>
              <a:t> </a:t>
            </a:r>
            <a:r>
              <a:rPr lang="en-US" sz="3200" dirty="0" err="1" smtClean="0">
                <a:latin typeface="+mj-lt"/>
                <a:cs typeface="Arial" pitchFamily="34" charset="0"/>
              </a:rPr>
              <a:t>ambulancen</a:t>
            </a:r>
            <a:r>
              <a:rPr lang="en-US" sz="3200" dirty="0" smtClean="0">
                <a:latin typeface="+mj-lt"/>
                <a:cs typeface="Arial" pitchFamily="34" charset="0"/>
              </a:rPr>
              <a:t>.</a:t>
            </a:r>
            <a:endParaRPr lang="en-US" sz="3200" dirty="0">
              <a:latin typeface="+mj-lt"/>
              <a:cs typeface="Arial" pitchFamily="34" charset="0"/>
            </a:endParaRPr>
          </a:p>
        </p:txBody>
      </p:sp>
      <p:sp>
        <p:nvSpPr>
          <p:cNvPr id="5" name="Pladsholder til indhold 2"/>
          <p:cNvSpPr>
            <a:spLocks noGrp="1"/>
          </p:cNvSpPr>
          <p:nvPr>
            <p:ph idx="4294967295"/>
          </p:nvPr>
        </p:nvSpPr>
        <p:spPr>
          <a:xfrm>
            <a:off x="251520" y="1700808"/>
            <a:ext cx="8663879" cy="5157192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Er der andre skader:</a:t>
            </a:r>
          </a:p>
          <a:p>
            <a:r>
              <a:rPr lang="da-DK" sz="2000" dirty="0" smtClean="0">
                <a:latin typeface="+mj-lt"/>
                <a:cs typeface="Arial" pitchFamily="34" charset="0"/>
              </a:rPr>
              <a:t>Revurder den </a:t>
            </a:r>
            <a:r>
              <a:rPr lang="da-DK" sz="2000" dirty="0" err="1" smtClean="0">
                <a:latin typeface="+mj-lt"/>
                <a:cs typeface="Arial" pitchFamily="34" charset="0"/>
              </a:rPr>
              <a:t>livreddende</a:t>
            </a:r>
            <a:r>
              <a:rPr lang="da-DK" sz="2000" dirty="0" smtClean="0">
                <a:latin typeface="+mj-lt"/>
                <a:cs typeface="Arial" pitchFamily="34" charset="0"/>
              </a:rPr>
              <a:t> førstehjælp: ABC</a:t>
            </a:r>
          </a:p>
          <a:p>
            <a:r>
              <a:rPr lang="da-DK" sz="2000" dirty="0" smtClean="0">
                <a:latin typeface="+mj-lt"/>
                <a:cs typeface="Arial" pitchFamily="34" charset="0"/>
              </a:rPr>
              <a:t>Ud fra skadesmekanismen, se efter andre skader</a:t>
            </a:r>
          </a:p>
          <a:p>
            <a:pPr lvl="1"/>
            <a:r>
              <a:rPr lang="da-DK" sz="2000" dirty="0" smtClean="0">
                <a:latin typeface="+mj-lt"/>
                <a:cs typeface="Arial" pitchFamily="34" charset="0"/>
              </a:rPr>
              <a:t>Visuelt at kigge på den tilskadekomne efter blod og evt. deformitet af f.eks. arm og ben</a:t>
            </a:r>
          </a:p>
          <a:p>
            <a:pPr lvl="1"/>
            <a:r>
              <a:rPr lang="da-DK" sz="2000" dirty="0" smtClean="0">
                <a:latin typeface="+mj-lt"/>
                <a:cs typeface="Arial" pitchFamily="34" charset="0"/>
              </a:rPr>
              <a:t>Spørg den tilskadekomne ud om smerter</a:t>
            </a:r>
          </a:p>
          <a:p>
            <a:pPr lvl="1"/>
            <a:r>
              <a:rPr lang="da-DK" sz="2000" dirty="0" smtClean="0">
                <a:latin typeface="+mj-lt"/>
                <a:cs typeface="Arial" pitchFamily="34" charset="0"/>
              </a:rPr>
              <a:t>Eventuelt føl, hvis den tilskadekomne er bevidsthedspåvirket</a:t>
            </a:r>
          </a:p>
          <a:p>
            <a:r>
              <a:rPr lang="da-DK" sz="2000" dirty="0" smtClean="0">
                <a:latin typeface="+mj-lt"/>
                <a:cs typeface="Arial" pitchFamily="34" charset="0"/>
              </a:rPr>
              <a:t>Behandl skaderne du finder</a:t>
            </a:r>
          </a:p>
          <a:p>
            <a:r>
              <a:rPr lang="da-DK" sz="2000" dirty="0" smtClean="0">
                <a:latin typeface="+mj-lt"/>
                <a:cs typeface="Arial" pitchFamily="34" charset="0"/>
              </a:rPr>
              <a:t>Indpak den tilskadekomne</a:t>
            </a:r>
          </a:p>
          <a:p>
            <a:r>
              <a:rPr lang="da-DK" sz="2000" dirty="0" smtClean="0">
                <a:latin typeface="+mj-lt"/>
                <a:cs typeface="Arial" pitchFamily="34" charset="0"/>
              </a:rPr>
              <a:t>Overvågning</a:t>
            </a:r>
          </a:p>
          <a:p>
            <a:r>
              <a:rPr lang="da-DK" sz="2000" dirty="0" smtClean="0">
                <a:latin typeface="+mj-lt"/>
                <a:cs typeface="Arial" pitchFamily="34" charset="0"/>
              </a:rPr>
              <a:t>Overlevering til redningspersonel</a:t>
            </a:r>
          </a:p>
          <a:p>
            <a:pPr lvl="1"/>
            <a:r>
              <a:rPr lang="da-DK" sz="2000" dirty="0" smtClean="0">
                <a:latin typeface="+mj-lt"/>
                <a:cs typeface="Arial" pitchFamily="34" charset="0"/>
              </a:rPr>
              <a:t>Hvad der er sket</a:t>
            </a:r>
          </a:p>
          <a:p>
            <a:pPr lvl="1"/>
            <a:r>
              <a:rPr lang="da-DK" sz="2000" dirty="0" smtClean="0">
                <a:latin typeface="+mj-lt"/>
                <a:cs typeface="Arial" pitchFamily="34" charset="0"/>
              </a:rPr>
              <a:t>Hvad har du gjort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251520" y="1700808"/>
            <a:ext cx="8568952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4"/>
          <p:cNvSpPr txBox="1"/>
          <p:nvPr/>
        </p:nvSpPr>
        <p:spPr>
          <a:xfrm>
            <a:off x="179512" y="112475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>
                <a:latin typeface="+mj-lt"/>
                <a:cs typeface="Arial" pitchFamily="34" charset="0"/>
              </a:rPr>
              <a:t>Psykisk førstehjælp</a:t>
            </a:r>
            <a:endParaRPr lang="da-DK" sz="3200" dirty="0">
              <a:latin typeface="+mj-lt"/>
              <a:cs typeface="Arial" pitchFamily="34" charset="0"/>
            </a:endParaRPr>
          </a:p>
        </p:txBody>
      </p:sp>
      <p:sp>
        <p:nvSpPr>
          <p:cNvPr id="5" name="Pladsholder til indhold 2"/>
          <p:cNvSpPr>
            <a:spLocks noGrp="1"/>
          </p:cNvSpPr>
          <p:nvPr>
            <p:ph idx="4294967295"/>
          </p:nvPr>
        </p:nvSpPr>
        <p:spPr>
          <a:xfrm>
            <a:off x="251520" y="1988840"/>
            <a:ext cx="8568952" cy="361715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sz="2000" dirty="0" smtClean="0">
                <a:latin typeface="+mj-lt"/>
                <a:cs typeface="Arial" pitchFamily="34" charset="0"/>
              </a:rPr>
              <a:t>Skab ro</a:t>
            </a:r>
          </a:p>
          <a:p>
            <a:pPr>
              <a:lnSpc>
                <a:spcPct val="150000"/>
              </a:lnSpc>
            </a:pPr>
            <a:r>
              <a:rPr lang="da-DK" sz="2000" dirty="0" smtClean="0">
                <a:latin typeface="+mj-lt"/>
                <a:cs typeface="Arial" pitchFamily="34" charset="0"/>
              </a:rPr>
              <a:t>Optræd med bestemthed</a:t>
            </a:r>
          </a:p>
          <a:p>
            <a:pPr>
              <a:lnSpc>
                <a:spcPct val="150000"/>
              </a:lnSpc>
            </a:pPr>
            <a:r>
              <a:rPr lang="da-DK" sz="2000" dirty="0" smtClean="0">
                <a:latin typeface="+mj-lt"/>
                <a:cs typeface="Arial" pitchFamily="34" charset="0"/>
              </a:rPr>
              <a:t>Vis omsorg</a:t>
            </a:r>
          </a:p>
          <a:p>
            <a:pPr>
              <a:lnSpc>
                <a:spcPct val="150000"/>
              </a:lnSpc>
            </a:pPr>
            <a:r>
              <a:rPr lang="da-DK" sz="2000" dirty="0" smtClean="0">
                <a:latin typeface="+mj-lt"/>
                <a:cs typeface="Arial" pitchFamily="34" charset="0"/>
              </a:rPr>
              <a:t>Lyt til den tilskadekomne</a:t>
            </a:r>
          </a:p>
          <a:p>
            <a:pPr>
              <a:lnSpc>
                <a:spcPct val="150000"/>
              </a:lnSpc>
            </a:pPr>
            <a:r>
              <a:rPr lang="da-DK" sz="2000" dirty="0" smtClean="0">
                <a:latin typeface="+mj-lt"/>
                <a:cs typeface="Arial" pitchFamily="34" charset="0"/>
              </a:rPr>
              <a:t>Vær ærlig</a:t>
            </a:r>
          </a:p>
          <a:p>
            <a:pPr>
              <a:lnSpc>
                <a:spcPct val="150000"/>
              </a:lnSpc>
            </a:pPr>
            <a:r>
              <a:rPr lang="da-DK" sz="2000" dirty="0" smtClean="0">
                <a:latin typeface="+mj-lt"/>
                <a:cs typeface="Arial" pitchFamily="34" charset="0"/>
              </a:rPr>
              <a:t>Fysisk kontakt</a:t>
            </a:r>
          </a:p>
          <a:p>
            <a:pPr>
              <a:lnSpc>
                <a:spcPct val="150000"/>
              </a:lnSpc>
            </a:pPr>
            <a:r>
              <a:rPr lang="da-DK" sz="2000" dirty="0" smtClean="0">
                <a:latin typeface="+mj-lt"/>
                <a:cs typeface="Arial" pitchFamily="34" charset="0"/>
              </a:rPr>
              <a:t>Egne begrænsninger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251520" y="1700808"/>
            <a:ext cx="8568952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4"/>
          <p:cNvSpPr txBox="1"/>
          <p:nvPr/>
        </p:nvSpPr>
        <p:spPr>
          <a:xfrm>
            <a:off x="179512" y="112475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+mj-lt"/>
                <a:cs typeface="Arial" pitchFamily="34" charset="0"/>
              </a:rPr>
              <a:t>Øvelse</a:t>
            </a:r>
            <a:r>
              <a:rPr lang="en-US" sz="3200" dirty="0" smtClean="0">
                <a:latin typeface="+mj-lt"/>
                <a:cs typeface="Arial" pitchFamily="34" charset="0"/>
              </a:rPr>
              <a:t> </a:t>
            </a:r>
            <a:endParaRPr lang="en-US" sz="3200" dirty="0">
              <a:latin typeface="+mj-lt"/>
              <a:cs typeface="Arial" pitchFamily="34" charset="0"/>
            </a:endParaRPr>
          </a:p>
        </p:txBody>
      </p:sp>
      <p:sp>
        <p:nvSpPr>
          <p:cNvPr id="6" name="Pladsholder til indhold 2"/>
          <p:cNvSpPr>
            <a:spLocks noGrp="1"/>
          </p:cNvSpPr>
          <p:nvPr>
            <p:ph idx="4294967295"/>
          </p:nvPr>
        </p:nvSpPr>
        <p:spPr>
          <a:xfrm>
            <a:off x="251520" y="1988840"/>
            <a:ext cx="8625780" cy="2736304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Tavle stafet</a:t>
            </a:r>
          </a:p>
          <a:p>
            <a:pPr algn="ctr">
              <a:buNone/>
            </a:pPr>
            <a:endParaRPr lang="da-DK" sz="2000" dirty="0" smtClean="0">
              <a:latin typeface="+mj-lt"/>
              <a:cs typeface="Arial" pitchFamily="34" charset="0"/>
            </a:endParaRPr>
          </a:p>
          <a:p>
            <a:pPr algn="ctr">
              <a:buNone/>
            </a:pPr>
            <a:endParaRPr lang="da-DK" sz="2000" dirty="0" smtClean="0">
              <a:latin typeface="+mj-lt"/>
              <a:cs typeface="Arial" pitchFamily="34" charset="0"/>
            </a:endParaRPr>
          </a:p>
          <a:p>
            <a:pPr algn="ctr"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Holdet skriver så mange af underpunkterne som de kan huske ud fra hvert hovedpunkt.</a:t>
            </a:r>
          </a:p>
          <a:p>
            <a:pPr algn="ctr">
              <a:buNone/>
            </a:pPr>
            <a:endParaRPr lang="da-DK" sz="2000" dirty="0" smtClean="0">
              <a:latin typeface="+mj-lt"/>
              <a:cs typeface="Arial" pitchFamily="34" charset="0"/>
            </a:endParaRPr>
          </a:p>
          <a:p>
            <a:pPr algn="ctr"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Hvert rigtig hoved- og underpunkt giver 1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645024"/>
            <a:ext cx="1656184" cy="9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492896"/>
            <a:ext cx="165618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13"/>
          <p:cNvCxnSpPr/>
          <p:nvPr/>
        </p:nvCxnSpPr>
        <p:spPr>
          <a:xfrm>
            <a:off x="251520" y="1700808"/>
            <a:ext cx="8568952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4"/>
          <p:cNvSpPr txBox="1"/>
          <p:nvPr/>
        </p:nvSpPr>
        <p:spPr>
          <a:xfrm>
            <a:off x="179513" y="1124752"/>
            <a:ext cx="878497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err="1" smtClean="0">
                <a:latin typeface="+mj-lt"/>
                <a:cs typeface="Arial" pitchFamily="34" charset="0"/>
              </a:rPr>
              <a:t>Nødflytning</a:t>
            </a:r>
            <a:r>
              <a:rPr lang="en-US" sz="3100" dirty="0" smtClean="0">
                <a:latin typeface="+mj-lt"/>
                <a:cs typeface="Arial" pitchFamily="34" charset="0"/>
              </a:rPr>
              <a:t>, </a:t>
            </a:r>
            <a:r>
              <a:rPr lang="en-US" sz="3100" dirty="0" err="1" smtClean="0">
                <a:latin typeface="+mj-lt"/>
                <a:cs typeface="Arial" pitchFamily="34" charset="0"/>
              </a:rPr>
              <a:t>indpakning</a:t>
            </a:r>
            <a:r>
              <a:rPr lang="en-US" sz="3100" dirty="0" smtClean="0">
                <a:latin typeface="+mj-lt"/>
                <a:cs typeface="Arial" pitchFamily="34" charset="0"/>
              </a:rPr>
              <a:t> og </a:t>
            </a:r>
            <a:r>
              <a:rPr lang="en-US" sz="3100" dirty="0" err="1" smtClean="0">
                <a:latin typeface="+mj-lt"/>
                <a:cs typeface="Arial" pitchFamily="34" charset="0"/>
              </a:rPr>
              <a:t>stabilt</a:t>
            </a:r>
            <a:r>
              <a:rPr lang="en-US" sz="3100" dirty="0" smtClean="0">
                <a:latin typeface="+mj-lt"/>
                <a:cs typeface="Arial" pitchFamily="34" charset="0"/>
              </a:rPr>
              <a:t> </a:t>
            </a:r>
            <a:r>
              <a:rPr lang="en-US" sz="3100" dirty="0" err="1" smtClean="0">
                <a:latin typeface="+mj-lt"/>
                <a:cs typeface="Arial" pitchFamily="34" charset="0"/>
              </a:rPr>
              <a:t>sideleje</a:t>
            </a:r>
            <a:r>
              <a:rPr lang="en-US" sz="3100" dirty="0" smtClean="0">
                <a:latin typeface="+mj-lt"/>
                <a:cs typeface="Arial" pitchFamily="34" charset="0"/>
              </a:rPr>
              <a:t> </a:t>
            </a:r>
            <a:endParaRPr lang="en-US" sz="3100" dirty="0">
              <a:latin typeface="+mj-lt"/>
              <a:cs typeface="Arial" pitchFamily="34" charset="0"/>
            </a:endParaRPr>
          </a:p>
        </p:txBody>
      </p:sp>
      <p:sp>
        <p:nvSpPr>
          <p:cNvPr id="5" name="Pladsholder til indhold 2"/>
          <p:cNvSpPr>
            <a:spLocks noGrp="1"/>
          </p:cNvSpPr>
          <p:nvPr>
            <p:ph idx="4294967295"/>
          </p:nvPr>
        </p:nvSpPr>
        <p:spPr>
          <a:xfrm>
            <a:off x="251520" y="1916832"/>
            <a:ext cx="5311140" cy="3384376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Ved nødflytning fra køretøj:</a:t>
            </a:r>
          </a:p>
          <a:p>
            <a:r>
              <a:rPr lang="da-DK" sz="2000" dirty="0" smtClean="0">
                <a:latin typeface="+mj-lt"/>
                <a:cs typeface="Arial" pitchFamily="34" charset="0"/>
              </a:rPr>
              <a:t>Nærm dig køretøjet forfra</a:t>
            </a:r>
          </a:p>
          <a:p>
            <a:r>
              <a:rPr lang="da-DK" sz="2000" dirty="0" smtClean="0">
                <a:latin typeface="+mj-lt"/>
                <a:cs typeface="Arial" pitchFamily="34" charset="0"/>
              </a:rPr>
              <a:t>Identificere om nødflytning er nødvendigt: Liv frem for førlighed (ABC)</a:t>
            </a:r>
          </a:p>
          <a:p>
            <a:r>
              <a:rPr lang="da-DK" sz="2000" dirty="0" smtClean="0">
                <a:latin typeface="+mj-lt"/>
                <a:cs typeface="Arial" pitchFamily="34" charset="0"/>
              </a:rPr>
              <a:t>Hvis den tilskadekomne er bevidsthedssløret eller bevidstløs med normal vejrtrækning lejres personen i stabilt sideleje</a:t>
            </a:r>
          </a:p>
          <a:p>
            <a:r>
              <a:rPr lang="da-DK" sz="2000" dirty="0" smtClean="0">
                <a:latin typeface="+mj-lt"/>
                <a:cs typeface="Arial" pitchFamily="34" charset="0"/>
              </a:rPr>
              <a:t>Indpak den tilskadekomne</a:t>
            </a:r>
          </a:p>
        </p:txBody>
      </p:sp>
      <p:pic>
        <p:nvPicPr>
          <p:cNvPr id="6" name="Picture 2" descr="Q:\ALLE\Frank og KH  billeder til FØHJ bog 2011\DSC035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844824"/>
            <a:ext cx="1669830" cy="1083912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140968"/>
            <a:ext cx="165618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4293096"/>
            <a:ext cx="165618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251520" y="1700808"/>
            <a:ext cx="8568952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4"/>
          <p:cNvSpPr txBox="1"/>
          <p:nvPr/>
        </p:nvSpPr>
        <p:spPr>
          <a:xfrm>
            <a:off x="179512" y="112475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+mj-lt"/>
                <a:cs typeface="Arial" pitchFamily="34" charset="0"/>
              </a:rPr>
              <a:t>Øvelse</a:t>
            </a:r>
            <a:r>
              <a:rPr lang="en-US" sz="3200" dirty="0" smtClean="0">
                <a:latin typeface="+mj-lt"/>
                <a:cs typeface="Arial" pitchFamily="34" charset="0"/>
              </a:rPr>
              <a:t> </a:t>
            </a:r>
            <a:endParaRPr lang="en-US" sz="3200" dirty="0">
              <a:latin typeface="+mj-lt"/>
              <a:cs typeface="Arial" pitchFamily="34" charset="0"/>
            </a:endParaRPr>
          </a:p>
        </p:txBody>
      </p:sp>
      <p:sp>
        <p:nvSpPr>
          <p:cNvPr id="5" name="Pladsholder til indhold 2"/>
          <p:cNvSpPr>
            <a:spLocks noGrp="1"/>
          </p:cNvSpPr>
          <p:nvPr>
            <p:ph idx="4294967295"/>
          </p:nvPr>
        </p:nvSpPr>
        <p:spPr>
          <a:xfrm>
            <a:off x="251520" y="1916832"/>
            <a:ext cx="8640960" cy="2664296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Du kører fra punkt A til punkt B</a:t>
            </a:r>
          </a:p>
          <a:p>
            <a:pPr algn="ctr">
              <a:lnSpc>
                <a:spcPct val="150000"/>
              </a:lnSpc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Du nærmer dig et uheld, hvor en bil er kørt ind i et træ.</a:t>
            </a:r>
          </a:p>
          <a:p>
            <a:pPr algn="ctr">
              <a:lnSpc>
                <a:spcPct val="150000"/>
              </a:lnSpc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Du holder ind til siden. </a:t>
            </a:r>
          </a:p>
          <a:p>
            <a:pPr algn="ctr">
              <a:lnSpc>
                <a:spcPct val="150000"/>
              </a:lnSpc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Hvad gør du herefter?</a:t>
            </a:r>
          </a:p>
          <a:p>
            <a:pPr algn="ctr">
              <a:lnSpc>
                <a:spcPct val="150000"/>
              </a:lnSpc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Den tilskadekomne er bevidstløs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7031" t="37361" r="50078" b="29722"/>
          <a:stretch>
            <a:fillRect/>
          </a:stretch>
        </p:blipFill>
        <p:spPr bwMode="auto">
          <a:xfrm>
            <a:off x="2843808" y="4581128"/>
            <a:ext cx="3497560" cy="196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251520" y="1700808"/>
            <a:ext cx="8568952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4"/>
          <p:cNvSpPr txBox="1"/>
          <p:nvPr/>
        </p:nvSpPr>
        <p:spPr>
          <a:xfrm>
            <a:off x="179512" y="112475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+mj-lt"/>
                <a:cs typeface="Arial" pitchFamily="34" charset="0"/>
              </a:rPr>
              <a:t>Livreddende</a:t>
            </a:r>
            <a:r>
              <a:rPr lang="en-US" sz="3200" dirty="0" smtClean="0">
                <a:latin typeface="+mj-lt"/>
                <a:cs typeface="Arial" pitchFamily="34" charset="0"/>
              </a:rPr>
              <a:t> </a:t>
            </a:r>
            <a:r>
              <a:rPr lang="en-US" sz="3200" dirty="0" err="1" smtClean="0">
                <a:latin typeface="+mj-lt"/>
                <a:cs typeface="Arial" pitchFamily="34" charset="0"/>
              </a:rPr>
              <a:t>førstehjælp</a:t>
            </a:r>
            <a:r>
              <a:rPr lang="en-US" sz="3200" dirty="0" smtClean="0">
                <a:latin typeface="+mj-lt"/>
                <a:cs typeface="Arial" pitchFamily="34" charset="0"/>
              </a:rPr>
              <a:t>: A-problem </a:t>
            </a:r>
            <a:endParaRPr lang="en-US" sz="3200" dirty="0">
              <a:latin typeface="+mj-lt"/>
              <a:cs typeface="Arial" pitchFamily="34" charset="0"/>
            </a:endParaRPr>
          </a:p>
        </p:txBody>
      </p:sp>
      <p:sp>
        <p:nvSpPr>
          <p:cNvPr id="5" name="Pladsholder til indhold 2"/>
          <p:cNvSpPr>
            <a:spLocks noGrp="1"/>
          </p:cNvSpPr>
          <p:nvPr>
            <p:ph idx="4294967295"/>
          </p:nvPr>
        </p:nvSpPr>
        <p:spPr>
          <a:xfrm>
            <a:off x="251520" y="1916832"/>
            <a:ext cx="5425380" cy="3523017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Skab frie luftveje:</a:t>
            </a:r>
          </a:p>
          <a:p>
            <a:r>
              <a:rPr lang="da-DK" sz="2000" dirty="0" smtClean="0">
                <a:latin typeface="+mj-lt"/>
                <a:cs typeface="Arial" pitchFamily="34" charset="0"/>
              </a:rPr>
              <a:t>For at opretholde den livsvigtige ilt transport</a:t>
            </a:r>
          </a:p>
          <a:p>
            <a:pPr>
              <a:buNone/>
            </a:pPr>
            <a:endParaRPr lang="da-DK" sz="20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da-DK" sz="2000" dirty="0" smtClean="0">
                <a:latin typeface="+mj-lt"/>
                <a:cs typeface="Arial" pitchFamily="34" charset="0"/>
              </a:rPr>
              <a:t>Frie luftveje udføres ved at:</a:t>
            </a:r>
          </a:p>
          <a:p>
            <a:r>
              <a:rPr lang="da-DK" sz="2000" dirty="0" smtClean="0">
                <a:latin typeface="+mj-lt"/>
                <a:cs typeface="Arial" pitchFamily="34" charset="0"/>
              </a:rPr>
              <a:t>Placer to fingre på hagen og en hånd på panden, før hovedet tilbage til naturlig modstand.</a:t>
            </a:r>
          </a:p>
          <a:p>
            <a:r>
              <a:rPr lang="da-DK" sz="2000" dirty="0" smtClean="0">
                <a:latin typeface="+mj-lt"/>
                <a:cs typeface="Arial" pitchFamily="34" charset="0"/>
              </a:rPr>
              <a:t>Se, lyt og føl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356992"/>
            <a:ext cx="202384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5157192"/>
            <a:ext cx="2556284" cy="117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251520" y="1700808"/>
            <a:ext cx="8568952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4"/>
          <p:cNvSpPr txBox="1"/>
          <p:nvPr/>
        </p:nvSpPr>
        <p:spPr>
          <a:xfrm>
            <a:off x="179513" y="1124752"/>
            <a:ext cx="8712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+mj-lt"/>
                <a:cs typeface="Arial" pitchFamily="34" charset="0"/>
              </a:rPr>
              <a:t>Førstehjælp</a:t>
            </a:r>
            <a:r>
              <a:rPr lang="en-US" sz="3000" dirty="0" smtClean="0">
                <a:latin typeface="+mj-lt"/>
                <a:cs typeface="Arial" pitchFamily="34" charset="0"/>
              </a:rPr>
              <a:t> </a:t>
            </a:r>
            <a:r>
              <a:rPr lang="en-US" sz="3000" dirty="0" err="1" smtClean="0">
                <a:latin typeface="+mj-lt"/>
                <a:cs typeface="Arial" pitchFamily="34" charset="0"/>
              </a:rPr>
              <a:t>til</a:t>
            </a:r>
            <a:r>
              <a:rPr lang="en-US" sz="3000" dirty="0" smtClean="0">
                <a:latin typeface="+mj-lt"/>
                <a:cs typeface="Arial" pitchFamily="34" charset="0"/>
              </a:rPr>
              <a:t> </a:t>
            </a:r>
            <a:r>
              <a:rPr lang="en-US" sz="3000" dirty="0" err="1" smtClean="0">
                <a:latin typeface="+mj-lt"/>
                <a:cs typeface="Arial" pitchFamily="34" charset="0"/>
              </a:rPr>
              <a:t>delvis</a:t>
            </a:r>
            <a:r>
              <a:rPr lang="en-US" sz="3000" dirty="0" smtClean="0">
                <a:latin typeface="+mj-lt"/>
                <a:cs typeface="Arial" pitchFamily="34" charset="0"/>
              </a:rPr>
              <a:t> </a:t>
            </a:r>
            <a:r>
              <a:rPr lang="en-US" sz="3000" dirty="0" err="1" smtClean="0">
                <a:latin typeface="+mj-lt"/>
                <a:cs typeface="Arial" pitchFamily="34" charset="0"/>
              </a:rPr>
              <a:t>blokering</a:t>
            </a:r>
            <a:r>
              <a:rPr lang="en-US" sz="3000" dirty="0" smtClean="0">
                <a:latin typeface="+mj-lt"/>
                <a:cs typeface="Arial" pitchFamily="34" charset="0"/>
              </a:rPr>
              <a:t> </a:t>
            </a:r>
            <a:r>
              <a:rPr lang="en-US" sz="3000" dirty="0" err="1" smtClean="0">
                <a:latin typeface="+mj-lt"/>
                <a:cs typeface="Arial" pitchFamily="34" charset="0"/>
              </a:rPr>
              <a:t>af</a:t>
            </a:r>
            <a:r>
              <a:rPr lang="en-US" sz="3000" dirty="0" smtClean="0">
                <a:latin typeface="+mj-lt"/>
                <a:cs typeface="Arial" pitchFamily="34" charset="0"/>
              </a:rPr>
              <a:t> </a:t>
            </a:r>
            <a:r>
              <a:rPr lang="en-US" sz="3000" dirty="0" err="1" smtClean="0">
                <a:latin typeface="+mj-lt"/>
                <a:cs typeface="Arial" pitchFamily="34" charset="0"/>
              </a:rPr>
              <a:t>luftvejene</a:t>
            </a:r>
            <a:r>
              <a:rPr lang="en-US" sz="3000" dirty="0" smtClean="0"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idx="4294967295"/>
          </p:nvPr>
        </p:nvSpPr>
        <p:spPr>
          <a:xfrm>
            <a:off x="251520" y="1988840"/>
            <a:ext cx="8640961" cy="2491740"/>
          </a:xfrm>
          <a:prstGeom prst="rect">
            <a:avLst/>
          </a:prstGeom>
        </p:spPr>
        <p:txBody>
          <a:bodyPr/>
          <a:lstStyle/>
          <a:p>
            <a:r>
              <a:rPr lang="da-DK" sz="2000" dirty="0" smtClean="0">
                <a:latin typeface="+mj-lt"/>
                <a:cs typeface="Arial" pitchFamily="34" charset="0"/>
              </a:rPr>
              <a:t>Hold øje med den tilskadekomnes adfærd.</a:t>
            </a:r>
          </a:p>
          <a:p>
            <a:pPr>
              <a:buNone/>
            </a:pPr>
            <a:endParaRPr lang="da-DK" sz="2000" dirty="0" smtClean="0">
              <a:latin typeface="+mj-lt"/>
              <a:cs typeface="Arial" pitchFamily="34" charset="0"/>
            </a:endParaRPr>
          </a:p>
          <a:p>
            <a:r>
              <a:rPr lang="da-DK" sz="2000" dirty="0" smtClean="0">
                <a:latin typeface="+mj-lt"/>
                <a:cs typeface="Arial" pitchFamily="34" charset="0"/>
              </a:rPr>
              <a:t>Hold øje med den tilskadekomnes tilstand ikke forværres og udvikler sig til en total blokering.</a:t>
            </a:r>
          </a:p>
          <a:p>
            <a:endParaRPr lang="da-DK" sz="2000" dirty="0" smtClean="0">
              <a:latin typeface="+mj-lt"/>
              <a:cs typeface="Arial" pitchFamily="34" charset="0"/>
            </a:endParaRPr>
          </a:p>
          <a:p>
            <a:r>
              <a:rPr lang="da-DK" sz="2000" dirty="0" smtClean="0">
                <a:latin typeface="+mj-lt"/>
                <a:cs typeface="Arial" pitchFamily="34" charset="0"/>
              </a:rPr>
              <a:t>Forværres situationen påbegynd førstehjælp til total blokering af luftvejene.</a:t>
            </a:r>
          </a:p>
          <a:p>
            <a:endParaRPr lang="da-DK" sz="2000" dirty="0" smtClean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251520" y="1700808"/>
            <a:ext cx="8568952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4"/>
          <p:cNvSpPr txBox="1"/>
          <p:nvPr/>
        </p:nvSpPr>
        <p:spPr>
          <a:xfrm>
            <a:off x="179513" y="1124752"/>
            <a:ext cx="8712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+mj-lt"/>
                <a:cs typeface="Arial" pitchFamily="34" charset="0"/>
              </a:rPr>
              <a:t>Førstehjælp</a:t>
            </a:r>
            <a:r>
              <a:rPr lang="en-US" sz="3000" dirty="0" smtClean="0">
                <a:latin typeface="+mj-lt"/>
                <a:cs typeface="Arial" pitchFamily="34" charset="0"/>
              </a:rPr>
              <a:t> </a:t>
            </a:r>
            <a:r>
              <a:rPr lang="en-US" sz="3000" dirty="0" err="1" smtClean="0">
                <a:latin typeface="+mj-lt"/>
                <a:cs typeface="Arial" pitchFamily="34" charset="0"/>
              </a:rPr>
              <a:t>til</a:t>
            </a:r>
            <a:r>
              <a:rPr lang="en-US" sz="3000" dirty="0" smtClean="0">
                <a:latin typeface="+mj-lt"/>
                <a:cs typeface="Arial" pitchFamily="34" charset="0"/>
              </a:rPr>
              <a:t> total </a:t>
            </a:r>
            <a:r>
              <a:rPr lang="en-US" sz="3000" dirty="0" err="1" smtClean="0">
                <a:latin typeface="+mj-lt"/>
                <a:cs typeface="Arial" pitchFamily="34" charset="0"/>
              </a:rPr>
              <a:t>blokering</a:t>
            </a:r>
            <a:r>
              <a:rPr lang="en-US" sz="3000" dirty="0" smtClean="0">
                <a:latin typeface="+mj-lt"/>
                <a:cs typeface="Arial" pitchFamily="34" charset="0"/>
              </a:rPr>
              <a:t> </a:t>
            </a:r>
            <a:r>
              <a:rPr lang="en-US" sz="3000" dirty="0" err="1" smtClean="0">
                <a:latin typeface="+mj-lt"/>
                <a:cs typeface="Arial" pitchFamily="34" charset="0"/>
              </a:rPr>
              <a:t>af</a:t>
            </a:r>
            <a:r>
              <a:rPr lang="en-US" sz="3000" dirty="0" smtClean="0">
                <a:latin typeface="+mj-lt"/>
                <a:cs typeface="Arial" pitchFamily="34" charset="0"/>
              </a:rPr>
              <a:t> </a:t>
            </a:r>
            <a:r>
              <a:rPr lang="en-US" sz="3000" dirty="0" err="1" smtClean="0">
                <a:latin typeface="+mj-lt"/>
                <a:cs typeface="Arial" pitchFamily="34" charset="0"/>
              </a:rPr>
              <a:t>luftvejene</a:t>
            </a:r>
            <a:r>
              <a:rPr lang="en-US" sz="3000" dirty="0" smtClean="0">
                <a:latin typeface="+mj-lt"/>
                <a:cs typeface="Arial" pitchFamily="34" charset="0"/>
              </a:rPr>
              <a:t> </a:t>
            </a:r>
            <a:endParaRPr lang="en-US" sz="3000" dirty="0">
              <a:latin typeface="+mj-lt"/>
              <a:cs typeface="Arial" pitchFamily="34" charset="0"/>
            </a:endParaRPr>
          </a:p>
        </p:txBody>
      </p:sp>
      <p:sp>
        <p:nvSpPr>
          <p:cNvPr id="5" name="Pladsholder til indhold 2"/>
          <p:cNvSpPr>
            <a:spLocks noGrp="1"/>
          </p:cNvSpPr>
          <p:nvPr>
            <p:ph idx="4294967295"/>
          </p:nvPr>
        </p:nvSpPr>
        <p:spPr>
          <a:xfrm>
            <a:off x="251520" y="1988840"/>
            <a:ext cx="7056784" cy="4320480"/>
          </a:xfrm>
          <a:prstGeom prst="rect">
            <a:avLst/>
          </a:prstGeom>
        </p:spPr>
        <p:txBody>
          <a:bodyPr/>
          <a:lstStyle/>
          <a:p>
            <a:r>
              <a:rPr lang="da-DK" sz="1800" dirty="0" smtClean="0">
                <a:latin typeface="+mj-lt"/>
                <a:cs typeface="Arial" pitchFamily="34" charset="0"/>
              </a:rPr>
              <a:t>Anbring personen foroverbøjet (støt personen)</a:t>
            </a:r>
          </a:p>
          <a:p>
            <a:r>
              <a:rPr lang="da-DK" sz="1800" dirty="0" smtClean="0">
                <a:latin typeface="+mj-lt"/>
                <a:cs typeface="Arial" pitchFamily="34" charset="0"/>
              </a:rPr>
              <a:t>Giv 5 slag med håndroden mellem skulderbladende i en fremadgående retning</a:t>
            </a:r>
          </a:p>
          <a:p>
            <a:r>
              <a:rPr lang="da-DK" sz="1800" dirty="0" smtClean="0">
                <a:latin typeface="+mj-lt"/>
                <a:cs typeface="Arial" pitchFamily="34" charset="0"/>
              </a:rPr>
              <a:t>Hjælper det ikke så udfør Heimlich: 5 tryk, placer en knyttet hånd midt mellem navlen og nederste del af brystbenet (3 sek. mellem hvert tryk) </a:t>
            </a:r>
          </a:p>
          <a:p>
            <a:r>
              <a:rPr lang="da-DK" sz="1800" dirty="0" smtClean="0">
                <a:latin typeface="+mj-lt"/>
                <a:cs typeface="Arial" pitchFamily="34" charset="0"/>
              </a:rPr>
              <a:t>Fortsæt skiftevis 5 slag mellem skulderbladene og 5 Heimlich tryk til fremmedlegemet er løsnet eller til bevidstløshed.</a:t>
            </a:r>
          </a:p>
          <a:p>
            <a:r>
              <a:rPr lang="da-DK" sz="1800" dirty="0" smtClean="0">
                <a:latin typeface="+mj-lt"/>
                <a:cs typeface="Arial" pitchFamily="34" charset="0"/>
              </a:rPr>
              <a:t>Ved bevidstløshed ring 1-1-2 og påbegynd HLR.</a:t>
            </a:r>
          </a:p>
          <a:p>
            <a:endParaRPr lang="da-DK" sz="1800" dirty="0" smtClean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da-DK" sz="1800" dirty="0" smtClean="0">
                <a:latin typeface="+mj-lt"/>
                <a:cs typeface="Arial" pitchFamily="34" charset="0"/>
              </a:rPr>
              <a:t>Når der er udført Heimlich skal den tilskadekomne altid tilses af en læge, da der kan opstå indre blødninger/skader.</a:t>
            </a:r>
          </a:p>
        </p:txBody>
      </p:sp>
      <p:sp>
        <p:nvSpPr>
          <p:cNvPr id="8" name="Cirkulær pil 7"/>
          <p:cNvSpPr/>
          <p:nvPr/>
        </p:nvSpPr>
        <p:spPr>
          <a:xfrm rot="16200000">
            <a:off x="6759486" y="3401754"/>
            <a:ext cx="1231687" cy="854130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9" name="Cirkulær pil 8"/>
          <p:cNvSpPr/>
          <p:nvPr/>
        </p:nvSpPr>
        <p:spPr>
          <a:xfrm rot="5400000">
            <a:off x="7824435" y="3416925"/>
            <a:ext cx="1231689" cy="823792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988840"/>
            <a:ext cx="93610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3861048"/>
            <a:ext cx="949072" cy="194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251520" y="1700808"/>
            <a:ext cx="8568952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9512" y="112475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+mj-lt"/>
                <a:cs typeface="Arial" pitchFamily="34" charset="0"/>
              </a:rPr>
              <a:t>Øvelse</a:t>
            </a:r>
            <a:r>
              <a:rPr lang="en-US" sz="3200" dirty="0" smtClean="0">
                <a:latin typeface="+mj-lt"/>
                <a:cs typeface="Arial" pitchFamily="34" charset="0"/>
              </a:rPr>
              <a:t> </a:t>
            </a:r>
            <a:endParaRPr lang="en-US" sz="3200" dirty="0">
              <a:latin typeface="+mj-lt"/>
              <a:cs typeface="Arial" pitchFamily="34" charset="0"/>
            </a:endParaRPr>
          </a:p>
        </p:txBody>
      </p:sp>
      <p:sp>
        <p:nvSpPr>
          <p:cNvPr id="6" name="Pladsholder til indhold 2"/>
          <p:cNvSpPr>
            <a:spLocks noGrp="1"/>
          </p:cNvSpPr>
          <p:nvPr>
            <p:ph idx="4294967295"/>
          </p:nvPr>
        </p:nvSpPr>
        <p:spPr>
          <a:xfrm>
            <a:off x="251520" y="1988840"/>
            <a:ext cx="8640960" cy="352839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da-DK" sz="2000" dirty="0" smtClean="0">
                <a:latin typeface="+mn-lt"/>
                <a:cs typeface="Arial" pitchFamily="34" charset="0"/>
              </a:rPr>
              <a:t>Du er på restaurant med din ven/veninde.</a:t>
            </a:r>
          </a:p>
          <a:p>
            <a:pPr algn="ctr">
              <a:lnSpc>
                <a:spcPct val="150000"/>
              </a:lnSpc>
              <a:buNone/>
            </a:pPr>
            <a:r>
              <a:rPr lang="da-DK" sz="2000" dirty="0" smtClean="0">
                <a:latin typeface="+mn-lt"/>
                <a:cs typeface="Arial" pitchFamily="34" charset="0"/>
              </a:rPr>
              <a:t>Pludselig rejser din ven/veninde sig op, tager sig til halsen og bliver panisk. Han/hun kan ikke hoste eller tale da du spørger om alt er OK.</a:t>
            </a:r>
          </a:p>
          <a:p>
            <a:pPr algn="ctr">
              <a:lnSpc>
                <a:spcPct val="150000"/>
              </a:lnSpc>
              <a:buNone/>
            </a:pPr>
            <a:r>
              <a:rPr lang="da-DK" sz="2000" dirty="0" smtClean="0">
                <a:latin typeface="+mn-lt"/>
                <a:cs typeface="Arial" pitchFamily="34" charset="0"/>
              </a:rPr>
              <a:t>Hvad gør du?</a:t>
            </a:r>
          </a:p>
          <a:p>
            <a:pPr algn="ctr">
              <a:lnSpc>
                <a:spcPct val="150000"/>
              </a:lnSpc>
              <a:buNone/>
            </a:pPr>
            <a:endParaRPr lang="da-DK" sz="2000" dirty="0" smtClean="0">
              <a:latin typeface="+mn-lt"/>
              <a:cs typeface="Arial" pitchFamily="34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da-DK" sz="2000" dirty="0" smtClean="0">
                <a:latin typeface="+mn-lt"/>
                <a:cs typeface="Arial" pitchFamily="34" charset="0"/>
              </a:rPr>
              <a:t>Der må kun markeres for slag og tryk (</a:t>
            </a:r>
            <a:r>
              <a:rPr lang="da-DK" sz="2000" dirty="0" err="1" smtClean="0">
                <a:latin typeface="+mn-lt"/>
                <a:cs typeface="Arial" pitchFamily="34" charset="0"/>
              </a:rPr>
              <a:t>Heimlich</a:t>
            </a:r>
            <a:r>
              <a:rPr lang="da-DK" sz="2000" dirty="0" smtClean="0">
                <a:latin typeface="+mn-lt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20980" y="1628800"/>
            <a:ext cx="87172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3200" dirty="0" smtClean="0">
                <a:cs typeface="Arial" pitchFamily="34" charset="0"/>
              </a:rPr>
              <a:t>FORSVARETS FØRSTEHJÆLPSUDDANNELSE</a:t>
            </a:r>
          </a:p>
          <a:p>
            <a:pPr algn="ctr"/>
            <a:endParaRPr lang="da-DK" sz="3200" dirty="0" smtClean="0">
              <a:cs typeface="Arial" pitchFamily="34" charset="0"/>
            </a:endParaRPr>
          </a:p>
          <a:p>
            <a:pPr algn="ctr"/>
            <a:r>
              <a:rPr lang="da-DK" sz="3200" dirty="0" smtClean="0">
                <a:cs typeface="Arial" pitchFamily="34" charset="0"/>
              </a:rPr>
              <a:t>I sidste lektion:</a:t>
            </a:r>
          </a:p>
          <a:p>
            <a:pPr algn="ctr"/>
            <a:r>
              <a:rPr lang="da-DK" sz="3200" dirty="0" smtClean="0">
                <a:cs typeface="Arial" pitchFamily="34" charset="0"/>
              </a:rPr>
              <a:t>Lektion 1, Introduktion til faget</a:t>
            </a:r>
          </a:p>
          <a:p>
            <a:pPr algn="ctr"/>
            <a:endParaRPr lang="da-DK" sz="3200" dirty="0" smtClean="0">
              <a:cs typeface="Arial" pitchFamily="34" charset="0"/>
            </a:endParaRPr>
          </a:p>
          <a:p>
            <a:pPr algn="ctr"/>
            <a:r>
              <a:rPr lang="da-DK" sz="3200" dirty="0" smtClean="0">
                <a:cs typeface="Arial" pitchFamily="34" charset="0"/>
              </a:rPr>
              <a:t>I denne lektion:</a:t>
            </a:r>
          </a:p>
          <a:p>
            <a:pPr algn="ctr"/>
            <a:r>
              <a:rPr lang="da-DK" sz="3200" dirty="0" smtClean="0">
                <a:cs typeface="Arial" pitchFamily="34" charset="0"/>
              </a:rPr>
              <a:t>Lektion 2, Førstehjælp ved ulykker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251520" y="1700808"/>
            <a:ext cx="8568952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4"/>
          <p:cNvSpPr txBox="1"/>
          <p:nvPr/>
        </p:nvSpPr>
        <p:spPr>
          <a:xfrm>
            <a:off x="179512" y="1124752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  <a:cs typeface="Arial" pitchFamily="34" charset="0"/>
              </a:rPr>
              <a:t> </a:t>
            </a:r>
            <a:endParaRPr lang="en-US" sz="3200" dirty="0">
              <a:latin typeface="+mj-lt"/>
              <a:cs typeface="Arial" pitchFamily="34" charset="0"/>
            </a:endParaRPr>
          </a:p>
        </p:txBody>
      </p:sp>
      <p:sp>
        <p:nvSpPr>
          <p:cNvPr id="5" name="Pladsholder til indhold 2"/>
          <p:cNvSpPr>
            <a:spLocks noGrp="1"/>
          </p:cNvSpPr>
          <p:nvPr>
            <p:ph idx="4294967295"/>
          </p:nvPr>
        </p:nvSpPr>
        <p:spPr>
          <a:xfrm>
            <a:off x="179512" y="1988840"/>
            <a:ext cx="8784976" cy="262655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sz="2000" dirty="0" smtClean="0">
                <a:latin typeface="+mn-lt"/>
                <a:cs typeface="Arial" pitchFamily="34" charset="0"/>
              </a:rPr>
              <a:t>Nævn førstehjælpens 3 hovedpunkter?</a:t>
            </a:r>
          </a:p>
          <a:p>
            <a:pPr>
              <a:lnSpc>
                <a:spcPct val="150000"/>
              </a:lnSpc>
            </a:pPr>
            <a:r>
              <a:rPr lang="da-DK" sz="2000" dirty="0" smtClean="0">
                <a:latin typeface="+mn-lt"/>
                <a:cs typeface="Arial" pitchFamily="34" charset="0"/>
              </a:rPr>
              <a:t>Hvornår skal vi </a:t>
            </a:r>
            <a:r>
              <a:rPr lang="da-DK" sz="2000" dirty="0" err="1" smtClean="0">
                <a:latin typeface="+mn-lt"/>
                <a:cs typeface="Arial" pitchFamily="34" charset="0"/>
              </a:rPr>
              <a:t>nødflytte</a:t>
            </a:r>
            <a:r>
              <a:rPr lang="da-DK" sz="2000" dirty="0" smtClean="0">
                <a:latin typeface="+mn-lt"/>
                <a:cs typeface="Arial" pitchFamily="34" charset="0"/>
              </a:rPr>
              <a:t> en person?</a:t>
            </a:r>
          </a:p>
          <a:p>
            <a:pPr>
              <a:lnSpc>
                <a:spcPct val="150000"/>
              </a:lnSpc>
            </a:pPr>
            <a:r>
              <a:rPr lang="da-DK" sz="2000" dirty="0" smtClean="0">
                <a:latin typeface="+mn-lt"/>
                <a:cs typeface="Arial" pitchFamily="34" charset="0"/>
              </a:rPr>
              <a:t>Hvad gør vi ved en total blokering af luftvejene?</a:t>
            </a:r>
          </a:p>
          <a:p>
            <a:pPr>
              <a:lnSpc>
                <a:spcPct val="150000"/>
              </a:lnSpc>
            </a:pPr>
            <a:r>
              <a:rPr lang="da-DK" sz="2000" dirty="0" smtClean="0">
                <a:latin typeface="+mn-lt"/>
                <a:cs typeface="Arial" pitchFamily="34" charset="0"/>
              </a:rPr>
              <a:t>Hvordan lejre vi en bevidsthedssløret eller bevidstløs person med normal vejrtrækning?</a:t>
            </a:r>
          </a:p>
          <a:p>
            <a:endParaRPr lang="da-DK" sz="2000" dirty="0" smtClean="0">
              <a:latin typeface="+mn-lt"/>
              <a:cs typeface="Arial" pitchFamily="34" charset="0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179512" y="112474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>
                <a:latin typeface="+mj-lt"/>
              </a:rPr>
              <a:t>Fra denne lektion</a:t>
            </a:r>
            <a:endParaRPr lang="da-DK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251520" y="1700808"/>
            <a:ext cx="8568952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4"/>
          <p:cNvSpPr txBox="1"/>
          <p:nvPr/>
        </p:nvSpPr>
        <p:spPr>
          <a:xfrm>
            <a:off x="179512" y="198884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+mj-lt"/>
                <a:cs typeface="Arial" pitchFamily="34" charset="0"/>
              </a:rPr>
              <a:t>Spørgsmål</a:t>
            </a:r>
            <a:r>
              <a:rPr lang="en-US" sz="4800" b="1" dirty="0" smtClean="0">
                <a:latin typeface="+mj-lt"/>
                <a:cs typeface="Arial" pitchFamily="34" charset="0"/>
              </a:rPr>
              <a:t> ? </a:t>
            </a:r>
            <a:endParaRPr lang="en-US" sz="4800" b="1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251520" y="1700808"/>
            <a:ext cx="8568952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07504" y="1700808"/>
            <a:ext cx="8856984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4"/>
          <p:cNvSpPr txBox="1"/>
          <p:nvPr/>
        </p:nvSpPr>
        <p:spPr>
          <a:xfrm>
            <a:off x="179512" y="1093975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3200" dirty="0" smtClean="0">
                <a:cs typeface="Arial" pitchFamily="34" charset="0"/>
              </a:rPr>
              <a:t>Ved lektionens afslutning kan:</a:t>
            </a:r>
            <a:endParaRPr lang="da-DK" sz="3600" dirty="0" smtClean="0">
              <a:cs typeface="Arial" pitchFamily="34" charset="0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107504" y="1988840"/>
            <a:ext cx="88569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a-DK" dirty="0" smtClean="0">
                <a:latin typeface="+mj-lt"/>
                <a:cs typeface="Arial" pitchFamily="34" charset="0"/>
              </a:rPr>
              <a:t>Deltageren kan handle ud fra førstehjælpens 3 hovedpunkter, samt udføre </a:t>
            </a:r>
            <a:r>
              <a:rPr lang="da-DK" dirty="0" smtClean="0">
                <a:latin typeface="+mj-lt"/>
                <a:cs typeface="Arial" pitchFamily="34" charset="0"/>
              </a:rPr>
              <a:t>relevant </a:t>
            </a:r>
            <a:r>
              <a:rPr lang="da-DK" dirty="0" smtClean="0">
                <a:latin typeface="+mj-lt"/>
                <a:cs typeface="Arial" pitchFamily="34" charset="0"/>
              </a:rPr>
              <a:t>førstehjælp til tilskadekomne med fremmedlegemer i øvre luftveje, bevidsthedspåvirkning og med tegn på kredsløbssvigt.</a:t>
            </a:r>
          </a:p>
          <a:p>
            <a:pPr algn="ctr">
              <a:buNone/>
            </a:pPr>
            <a:endParaRPr lang="da-DK" dirty="0" smtClean="0">
              <a:latin typeface="+mj-lt"/>
              <a:cs typeface="Arial" pitchFamily="34" charset="0"/>
            </a:endParaRPr>
          </a:p>
          <a:p>
            <a:pPr algn="ctr">
              <a:buNone/>
            </a:pPr>
            <a:r>
              <a:rPr lang="da-DK" dirty="0" smtClean="0">
                <a:latin typeface="+mj-lt"/>
                <a:cs typeface="Arial" pitchFamily="34" charset="0"/>
              </a:rPr>
              <a:t>Deltageren kan skabe sikre forhold for sig selv og tilskadekomne i forbindelse med: El-ulykker trafikulykker, drukneulykker, hængning og strangulering, brønd- og siloulykker, ulykker med maskiner og brandulykker. </a:t>
            </a:r>
          </a:p>
          <a:p>
            <a:pPr algn="ctr">
              <a:buNone/>
            </a:pPr>
            <a:endParaRPr lang="da-DK" dirty="0" smtClean="0">
              <a:latin typeface="+mj-lt"/>
              <a:cs typeface="Arial" pitchFamily="34" charset="0"/>
            </a:endParaRPr>
          </a:p>
          <a:p>
            <a:pPr algn="ctr">
              <a:buNone/>
            </a:pPr>
            <a:r>
              <a:rPr lang="da-DK" dirty="0" smtClean="0">
                <a:latin typeface="+mj-lt"/>
                <a:cs typeface="Arial" pitchFamily="34" charset="0"/>
              </a:rPr>
              <a:t>Deltageren kan yde førstehjælp ved ulykker og kan </a:t>
            </a:r>
            <a:r>
              <a:rPr lang="da-DK" dirty="0" err="1" smtClean="0">
                <a:latin typeface="+mj-lt"/>
                <a:cs typeface="Arial" pitchFamily="34" charset="0"/>
              </a:rPr>
              <a:t>nødflytte</a:t>
            </a:r>
            <a:r>
              <a:rPr lang="da-DK" dirty="0" smtClean="0">
                <a:latin typeface="+mj-lt"/>
                <a:cs typeface="Arial" pitchFamily="34" charset="0"/>
              </a:rPr>
              <a:t> en tilskadekommen der ligger på jorden eller sidder i et køretøj.</a:t>
            </a:r>
          </a:p>
          <a:p>
            <a:pPr algn="ctr">
              <a:buNone/>
            </a:pPr>
            <a:endParaRPr lang="da-DK" dirty="0" smtClean="0">
              <a:latin typeface="+mj-lt"/>
              <a:cs typeface="Arial" pitchFamily="34" charset="0"/>
            </a:endParaRPr>
          </a:p>
          <a:p>
            <a:pPr algn="ctr">
              <a:buNone/>
            </a:pPr>
            <a:r>
              <a:rPr lang="da-DK" dirty="0" smtClean="0">
                <a:latin typeface="+mj-lt"/>
                <a:cs typeface="Arial" pitchFamily="34" charset="0"/>
              </a:rPr>
              <a:t>Deltageren har kendskab til principperne for anvendelse af psykisk førstehjælp i en førstehjælpssituation.</a:t>
            </a:r>
            <a:endParaRPr lang="da-DK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251520" y="1700808"/>
            <a:ext cx="8568952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4"/>
          <p:cNvSpPr txBox="1"/>
          <p:nvPr/>
        </p:nvSpPr>
        <p:spPr>
          <a:xfrm>
            <a:off x="179512" y="112474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3200" dirty="0" smtClean="0">
                <a:cs typeface="Arial" pitchFamily="34" charset="0"/>
              </a:rPr>
              <a:t>Hvorfor 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6806" t="34691" r="49861" b="20988"/>
          <a:stretch>
            <a:fillRect/>
          </a:stretch>
        </p:blipFill>
        <p:spPr bwMode="auto">
          <a:xfrm>
            <a:off x="348702" y="2246968"/>
            <a:ext cx="3916834" cy="2929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44825"/>
            <a:ext cx="1421319" cy="3528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2351" y="1844824"/>
            <a:ext cx="2828899" cy="175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2702" y="3717717"/>
            <a:ext cx="2858616" cy="2048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251520" y="1700808"/>
            <a:ext cx="8568952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4"/>
          <p:cNvSpPr txBox="1"/>
          <p:nvPr/>
        </p:nvSpPr>
        <p:spPr>
          <a:xfrm>
            <a:off x="179512" y="1124752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>
                <a:latin typeface="+mj-lt"/>
                <a:cs typeface="Arial" pitchFamily="34" charset="0"/>
              </a:rPr>
              <a:t>Hvorledes</a:t>
            </a:r>
            <a:endParaRPr lang="da-DK" sz="3200" dirty="0">
              <a:latin typeface="+mj-lt"/>
              <a:cs typeface="Arial" pitchFamily="34" charset="0"/>
            </a:endParaRPr>
          </a:p>
        </p:txBody>
      </p:sp>
      <p:sp>
        <p:nvSpPr>
          <p:cNvPr id="5" name="Pladsholder til indhold 9"/>
          <p:cNvSpPr>
            <a:spLocks noGrp="1"/>
          </p:cNvSpPr>
          <p:nvPr>
            <p:ph idx="4294967295"/>
          </p:nvPr>
        </p:nvSpPr>
        <p:spPr>
          <a:xfrm>
            <a:off x="251520" y="1988840"/>
            <a:ext cx="8640960" cy="2664296"/>
          </a:xfrm>
          <a:prstGeom prst="rect">
            <a:avLst/>
          </a:prstGeom>
        </p:spPr>
        <p:txBody>
          <a:bodyPr/>
          <a:lstStyle/>
          <a:p>
            <a:r>
              <a:rPr lang="da-DK" sz="2000" dirty="0" smtClean="0">
                <a:latin typeface="+mj-lt"/>
                <a:cs typeface="Arial" pitchFamily="34" charset="0"/>
              </a:rPr>
              <a:t>Førstehjælpens 3 hovedpunkter</a:t>
            </a:r>
          </a:p>
          <a:p>
            <a:endParaRPr lang="da-DK" sz="2000" dirty="0" smtClean="0">
              <a:latin typeface="+mj-lt"/>
              <a:cs typeface="Arial" pitchFamily="34" charset="0"/>
            </a:endParaRPr>
          </a:p>
          <a:p>
            <a:r>
              <a:rPr lang="da-DK" sz="2000" dirty="0" err="1" smtClean="0">
                <a:latin typeface="+mj-lt"/>
                <a:cs typeface="Arial" pitchFamily="34" charset="0"/>
              </a:rPr>
              <a:t>Nødflytning</a:t>
            </a:r>
            <a:endParaRPr lang="da-DK" sz="2000" dirty="0" smtClean="0">
              <a:latin typeface="+mj-lt"/>
              <a:cs typeface="Arial" pitchFamily="34" charset="0"/>
            </a:endParaRPr>
          </a:p>
          <a:p>
            <a:endParaRPr lang="da-DK" sz="2000" dirty="0" smtClean="0">
              <a:latin typeface="+mj-lt"/>
              <a:cs typeface="Arial" pitchFamily="34" charset="0"/>
            </a:endParaRPr>
          </a:p>
          <a:p>
            <a:r>
              <a:rPr lang="da-DK" sz="2000" dirty="0" smtClean="0">
                <a:latin typeface="+mj-lt"/>
                <a:cs typeface="Arial" pitchFamily="34" charset="0"/>
              </a:rPr>
              <a:t>Lejre en person i stabilt sideleje</a:t>
            </a:r>
          </a:p>
          <a:p>
            <a:endParaRPr lang="da-DK" sz="2000" dirty="0" smtClean="0">
              <a:latin typeface="+mj-lt"/>
              <a:cs typeface="Arial" pitchFamily="34" charset="0"/>
            </a:endParaRPr>
          </a:p>
          <a:p>
            <a:r>
              <a:rPr lang="da-DK" sz="2000" dirty="0" smtClean="0">
                <a:latin typeface="+mj-lt"/>
                <a:cs typeface="Arial" pitchFamily="34" charset="0"/>
              </a:rPr>
              <a:t>A-problem og fremmedlegemer i øvre luftveje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251520" y="1700808"/>
            <a:ext cx="8568952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4"/>
          <p:cNvSpPr txBox="1"/>
          <p:nvPr/>
        </p:nvSpPr>
        <p:spPr>
          <a:xfrm>
            <a:off x="179512" y="112475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>
                <a:cs typeface="Arial" pitchFamily="34" charset="0"/>
              </a:rPr>
              <a:t>Punkt 1: Skab sikkerhed</a:t>
            </a:r>
            <a:endParaRPr lang="da-DK" sz="3200" dirty="0">
              <a:cs typeface="Arial" pitchFamily="34" charset="0"/>
            </a:endParaRPr>
          </a:p>
        </p:txBody>
      </p:sp>
      <p:sp>
        <p:nvSpPr>
          <p:cNvPr id="5" name="Pladsholder til indhold 6"/>
          <p:cNvSpPr>
            <a:spLocks noGrp="1"/>
          </p:cNvSpPr>
          <p:nvPr>
            <p:ph idx="4294967295"/>
          </p:nvPr>
        </p:nvSpPr>
        <p:spPr>
          <a:xfrm>
            <a:off x="251520" y="2060848"/>
            <a:ext cx="8640960" cy="4104456"/>
          </a:xfrm>
          <a:prstGeom prst="rect">
            <a:avLst/>
          </a:prstGeom>
        </p:spPr>
        <p:txBody>
          <a:bodyPr/>
          <a:lstStyle/>
          <a:p>
            <a:r>
              <a:rPr lang="da-DK" sz="2000" dirty="0" smtClean="0">
                <a:latin typeface="+mn-lt"/>
                <a:cs typeface="Arial" pitchFamily="34" charset="0"/>
              </a:rPr>
              <a:t>Sikring af dig selv og ulykkestedet.</a:t>
            </a:r>
          </a:p>
          <a:p>
            <a:r>
              <a:rPr lang="da-DK" sz="2000" dirty="0" smtClean="0">
                <a:latin typeface="+mn-lt"/>
                <a:cs typeface="Arial" pitchFamily="34" charset="0"/>
              </a:rPr>
              <a:t>Hvad er der sket og hvad kan der ske mere.</a:t>
            </a:r>
          </a:p>
          <a:p>
            <a:pPr lvl="0"/>
            <a:r>
              <a:rPr lang="da-DK" sz="2000" dirty="0" smtClean="0">
                <a:latin typeface="+mn-lt"/>
                <a:cs typeface="Arial" pitchFamily="34" charset="0"/>
              </a:rPr>
              <a:t>Gå frem til skadesstedet og skab overblik.</a:t>
            </a:r>
          </a:p>
          <a:p>
            <a:r>
              <a:rPr lang="da-DK" sz="2000" dirty="0" smtClean="0">
                <a:latin typeface="+mn-lt"/>
                <a:cs typeface="Arial" pitchFamily="34" charset="0"/>
              </a:rPr>
              <a:t>Gør det nødvendige for at standse ulykken:</a:t>
            </a:r>
          </a:p>
          <a:p>
            <a:pPr lvl="1"/>
            <a:r>
              <a:rPr lang="da-DK" sz="2000" dirty="0" smtClean="0">
                <a:latin typeface="+mn-lt"/>
                <a:cs typeface="Arial" pitchFamily="34" charset="0"/>
              </a:rPr>
              <a:t>Fjern en person fra vandet.</a:t>
            </a:r>
          </a:p>
          <a:p>
            <a:pPr lvl="1"/>
            <a:r>
              <a:rPr lang="da-DK" sz="2000" dirty="0" smtClean="0">
                <a:latin typeface="+mn-lt"/>
                <a:cs typeface="Arial" pitchFamily="34" charset="0"/>
              </a:rPr>
              <a:t>Sluk for strømmen.</a:t>
            </a:r>
          </a:p>
          <a:p>
            <a:pPr lvl="1"/>
            <a:r>
              <a:rPr lang="da-DK" sz="2000" dirty="0" smtClean="0">
                <a:latin typeface="+mn-lt"/>
                <a:cs typeface="Arial" pitchFamily="34" charset="0"/>
              </a:rPr>
              <a:t>Træk en person væk fra motorvejen.</a:t>
            </a:r>
          </a:p>
          <a:p>
            <a:pPr lvl="1"/>
            <a:r>
              <a:rPr lang="da-DK" sz="2000" dirty="0" smtClean="0">
                <a:latin typeface="+mn-lt"/>
                <a:cs typeface="Arial" pitchFamily="34" charset="0"/>
              </a:rPr>
              <a:t>Sluk ilden.</a:t>
            </a:r>
          </a:p>
          <a:p>
            <a:pPr lvl="0"/>
            <a:r>
              <a:rPr lang="da-DK" sz="2000" dirty="0" smtClean="0">
                <a:latin typeface="+mn-lt"/>
                <a:cs typeface="Arial" pitchFamily="34" charset="0"/>
              </a:rPr>
              <a:t>Fjern den tilskadekomne fra ulykken </a:t>
            </a:r>
            <a:r>
              <a:rPr lang="da-DK" sz="20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eller</a:t>
            </a:r>
            <a:r>
              <a:rPr lang="da-DK" sz="2000" dirty="0" smtClean="0">
                <a:latin typeface="+mn-lt"/>
                <a:cs typeface="Arial" pitchFamily="34" charset="0"/>
              </a:rPr>
              <a:t> </a:t>
            </a:r>
          </a:p>
          <a:p>
            <a:pPr lvl="0">
              <a:buNone/>
            </a:pPr>
            <a:r>
              <a:rPr lang="da-DK" sz="2000" dirty="0" smtClean="0">
                <a:latin typeface="+mn-lt"/>
                <a:cs typeface="Arial" pitchFamily="34" charset="0"/>
              </a:rPr>
              <a:t>      fjern ulykken fra den tilskadekomne.</a:t>
            </a:r>
          </a:p>
          <a:p>
            <a:r>
              <a:rPr lang="da-DK" sz="2000" dirty="0" smtClean="0">
                <a:latin typeface="+mn-lt"/>
                <a:cs typeface="Arial" pitchFamily="34" charset="0"/>
              </a:rPr>
              <a:t>Måske er der kun behov for at standse ulykken.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251520" y="1700808"/>
            <a:ext cx="8568952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4"/>
          <p:cNvSpPr txBox="1"/>
          <p:nvPr/>
        </p:nvSpPr>
        <p:spPr>
          <a:xfrm>
            <a:off x="179512" y="1124752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+mj-lt"/>
                <a:cs typeface="Arial" pitchFamily="34" charset="0"/>
              </a:rPr>
              <a:t>Punkt</a:t>
            </a:r>
            <a:r>
              <a:rPr lang="en-US" sz="3200" dirty="0" smtClean="0">
                <a:latin typeface="+mj-lt"/>
                <a:cs typeface="Arial" pitchFamily="34" charset="0"/>
              </a:rPr>
              <a:t> 2: </a:t>
            </a:r>
            <a:r>
              <a:rPr lang="en-US" sz="3200" dirty="0" err="1" smtClean="0">
                <a:latin typeface="+mj-lt"/>
                <a:cs typeface="Arial" pitchFamily="34" charset="0"/>
              </a:rPr>
              <a:t>Giv</a:t>
            </a:r>
            <a:r>
              <a:rPr lang="en-US" sz="3200" dirty="0" smtClean="0">
                <a:latin typeface="+mj-lt"/>
                <a:cs typeface="Arial" pitchFamily="34" charset="0"/>
              </a:rPr>
              <a:t> </a:t>
            </a:r>
            <a:r>
              <a:rPr lang="en-US" sz="3200" dirty="0" err="1" smtClean="0">
                <a:latin typeface="+mj-lt"/>
                <a:cs typeface="Arial" pitchFamily="34" charset="0"/>
              </a:rPr>
              <a:t>førstehjælp</a:t>
            </a:r>
            <a:endParaRPr lang="en-US" sz="3200" dirty="0">
              <a:latin typeface="+mj-lt"/>
              <a:cs typeface="Arial" pitchFamily="34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251520" y="1916832"/>
            <a:ext cx="8640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da-DK" sz="2000" dirty="0" smtClean="0">
                <a:cs typeface="Arial" pitchFamily="34" charset="0"/>
              </a:rPr>
              <a:t>Formålet med </a:t>
            </a:r>
            <a:r>
              <a:rPr lang="da-DK" sz="2000" dirty="0" err="1" smtClean="0">
                <a:cs typeface="Arial" pitchFamily="34" charset="0"/>
              </a:rPr>
              <a:t>livreddende</a:t>
            </a:r>
            <a:r>
              <a:rPr lang="da-DK" sz="2000" dirty="0" smtClean="0">
                <a:cs typeface="Arial" pitchFamily="34" charset="0"/>
              </a:rPr>
              <a:t> førstehjælp er, at opretholde den livsvigtige </a:t>
            </a:r>
            <a:r>
              <a:rPr lang="da-DK" sz="2000" dirty="0" err="1" smtClean="0">
                <a:cs typeface="Arial" pitchFamily="34" charset="0"/>
              </a:rPr>
              <a:t>ilttransport</a:t>
            </a:r>
            <a:endParaRPr lang="da-DK" sz="2000" dirty="0" smtClean="0">
              <a:cs typeface="Arial" pitchFamily="34" charset="0"/>
            </a:endParaRPr>
          </a:p>
          <a:p>
            <a:pPr lvl="0">
              <a:buNone/>
            </a:pPr>
            <a:endParaRPr lang="da-DK" sz="2000" dirty="0" smtClean="0">
              <a:cs typeface="Arial" pitchFamily="34" charset="0"/>
            </a:endParaRPr>
          </a:p>
          <a:p>
            <a:pPr lvl="0">
              <a:buNone/>
            </a:pPr>
            <a:r>
              <a:rPr lang="da-DK" sz="2000" dirty="0" smtClean="0">
                <a:solidFill>
                  <a:srgbClr val="FF0000"/>
                </a:solidFill>
                <a:cs typeface="Arial" pitchFamily="34" charset="0"/>
              </a:rPr>
              <a:t>A</a:t>
            </a:r>
            <a:r>
              <a:rPr lang="da-DK" sz="2000" dirty="0" smtClean="0">
                <a:cs typeface="Arial" pitchFamily="34" charset="0"/>
              </a:rPr>
              <a:t> - Airways – Luftveje. </a:t>
            </a:r>
          </a:p>
          <a:p>
            <a:pPr lvl="0">
              <a:buNone/>
            </a:pPr>
            <a:r>
              <a:rPr lang="da-DK" sz="2000" dirty="0" smtClean="0">
                <a:solidFill>
                  <a:srgbClr val="FF0000"/>
                </a:solidFill>
                <a:cs typeface="Arial" pitchFamily="34" charset="0"/>
              </a:rPr>
              <a:t>B</a:t>
            </a:r>
            <a:r>
              <a:rPr lang="da-DK" sz="2000" dirty="0" smtClean="0">
                <a:cs typeface="Arial" pitchFamily="34" charset="0"/>
              </a:rPr>
              <a:t> - </a:t>
            </a:r>
            <a:r>
              <a:rPr lang="da-DK" sz="2000" dirty="0" err="1" smtClean="0">
                <a:cs typeface="Arial" pitchFamily="34" charset="0"/>
              </a:rPr>
              <a:t>Breathing</a:t>
            </a:r>
            <a:r>
              <a:rPr lang="da-DK" sz="2000" dirty="0" smtClean="0">
                <a:cs typeface="Arial" pitchFamily="34" charset="0"/>
              </a:rPr>
              <a:t> – Åndedræt.</a:t>
            </a:r>
          </a:p>
          <a:p>
            <a:pPr lvl="0">
              <a:buNone/>
            </a:pPr>
            <a:r>
              <a:rPr lang="da-DK" sz="2000" dirty="0" smtClean="0">
                <a:solidFill>
                  <a:srgbClr val="FF0000"/>
                </a:solidFill>
                <a:cs typeface="Arial" pitchFamily="34" charset="0"/>
              </a:rPr>
              <a:t>C</a:t>
            </a:r>
            <a:r>
              <a:rPr lang="da-DK" sz="2000" dirty="0" smtClean="0">
                <a:cs typeface="Arial" pitchFamily="34" charset="0"/>
              </a:rPr>
              <a:t> - </a:t>
            </a:r>
            <a:r>
              <a:rPr lang="da-DK" sz="2000" dirty="0" err="1" smtClean="0">
                <a:cs typeface="Arial" pitchFamily="34" charset="0"/>
              </a:rPr>
              <a:t>Circulation</a:t>
            </a:r>
            <a:r>
              <a:rPr lang="da-DK" sz="2000" dirty="0" smtClean="0">
                <a:cs typeface="Arial" pitchFamily="34" charset="0"/>
              </a:rPr>
              <a:t> – Blodcirkulation.</a:t>
            </a:r>
          </a:p>
          <a:p>
            <a:pPr lvl="0"/>
            <a:endParaRPr lang="da-DK" sz="2000" dirty="0" smtClean="0"/>
          </a:p>
          <a:p>
            <a:pPr lvl="0">
              <a:buNone/>
            </a:pPr>
            <a:r>
              <a:rPr lang="da-DK" sz="2000" dirty="0" smtClean="0">
                <a:cs typeface="Arial" pitchFamily="34" charset="0"/>
              </a:rPr>
              <a:t>Reagere hvis der er skader på </a:t>
            </a:r>
            <a:r>
              <a:rPr lang="da-DK" sz="2000" dirty="0" smtClean="0">
                <a:solidFill>
                  <a:srgbClr val="FF0000"/>
                </a:solidFill>
                <a:cs typeface="Arial" pitchFamily="34" charset="0"/>
              </a:rPr>
              <a:t>ABC.</a:t>
            </a:r>
            <a:endParaRPr lang="da-DK" sz="2000" dirty="0" smtClean="0">
              <a:cs typeface="Arial" pitchFamily="34" charset="0"/>
            </a:endParaRPr>
          </a:p>
          <a:p>
            <a:pPr lvl="0">
              <a:buNone/>
            </a:pPr>
            <a:endParaRPr lang="da-DK" sz="2000" dirty="0" smtClean="0"/>
          </a:p>
          <a:p>
            <a:pPr lvl="0"/>
            <a:endParaRPr lang="da-DK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251520" y="1700808"/>
            <a:ext cx="8568952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4"/>
          <p:cNvSpPr txBox="1"/>
          <p:nvPr/>
        </p:nvSpPr>
        <p:spPr>
          <a:xfrm>
            <a:off x="179512" y="112475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>
                <a:latin typeface="+mj-lt"/>
                <a:cs typeface="Arial" pitchFamily="34" charset="0"/>
              </a:rPr>
              <a:t>Punkt 3: Tilkald hjælp </a:t>
            </a:r>
            <a:endParaRPr lang="da-DK" sz="3200" dirty="0">
              <a:latin typeface="+mj-lt"/>
              <a:cs typeface="Arial" pitchFamily="34" charset="0"/>
            </a:endParaRPr>
          </a:p>
        </p:txBody>
      </p:sp>
      <p:sp>
        <p:nvSpPr>
          <p:cNvPr id="5" name="Pladsholder til indhold 2"/>
          <p:cNvSpPr>
            <a:spLocks noGrp="1"/>
          </p:cNvSpPr>
          <p:nvPr>
            <p:ph idx="4294967295"/>
          </p:nvPr>
        </p:nvSpPr>
        <p:spPr>
          <a:xfrm>
            <a:off x="251520" y="1916832"/>
            <a:ext cx="8640960" cy="4536504"/>
          </a:xfrm>
          <a:prstGeom prst="rect">
            <a:avLst/>
          </a:prstGeom>
        </p:spPr>
        <p:txBody>
          <a:bodyPr/>
          <a:lstStyle/>
          <a:p>
            <a:pPr lvl="0">
              <a:buNone/>
            </a:pPr>
            <a:r>
              <a:rPr lang="da-DK" sz="1800" dirty="0" smtClean="0">
                <a:latin typeface="+mj-lt"/>
                <a:cs typeface="Arial" pitchFamily="34" charset="0"/>
              </a:rPr>
              <a:t>Ring 1–</a:t>
            </a:r>
            <a:r>
              <a:rPr lang="da-DK" sz="1800" dirty="0" err="1" smtClean="0">
                <a:latin typeface="+mj-lt"/>
                <a:cs typeface="Arial" pitchFamily="34" charset="0"/>
              </a:rPr>
              <a:t>1</a:t>
            </a:r>
            <a:r>
              <a:rPr lang="da-DK" sz="1800" dirty="0" smtClean="0">
                <a:latin typeface="+mj-lt"/>
                <a:cs typeface="Arial" pitchFamily="34" charset="0"/>
              </a:rPr>
              <a:t>–2:</a:t>
            </a:r>
          </a:p>
          <a:p>
            <a:r>
              <a:rPr lang="da-DK" sz="1800" dirty="0" smtClean="0">
                <a:latin typeface="+mj-lt"/>
                <a:cs typeface="Arial" pitchFamily="34" charset="0"/>
              </a:rPr>
              <a:t>Brug af 1–</a:t>
            </a:r>
            <a:r>
              <a:rPr lang="da-DK" sz="1800" dirty="0" err="1" smtClean="0">
                <a:latin typeface="+mj-lt"/>
                <a:cs typeface="Arial" pitchFamily="34" charset="0"/>
              </a:rPr>
              <a:t>1</a:t>
            </a:r>
            <a:r>
              <a:rPr lang="da-DK" sz="1800" dirty="0" smtClean="0">
                <a:latin typeface="+mj-lt"/>
                <a:cs typeface="Arial" pitchFamily="34" charset="0"/>
              </a:rPr>
              <a:t>–2 APP:</a:t>
            </a:r>
          </a:p>
          <a:p>
            <a:pPr lvl="1"/>
            <a:r>
              <a:rPr lang="da-DK" sz="1800" dirty="0" smtClean="0">
                <a:latin typeface="+mj-lt"/>
                <a:cs typeface="Arial" pitchFamily="34" charset="0"/>
              </a:rPr>
              <a:t>Når der trykkes på ”RING 1-1-2”</a:t>
            </a:r>
          </a:p>
          <a:p>
            <a:pPr lvl="1">
              <a:buNone/>
            </a:pPr>
            <a:r>
              <a:rPr lang="da-DK" sz="1800" dirty="0" smtClean="0">
                <a:latin typeface="+mj-lt"/>
                <a:cs typeface="Arial" pitchFamily="34" charset="0"/>
              </a:rPr>
              <a:t>	ringer </a:t>
            </a:r>
            <a:r>
              <a:rPr lang="da-DK" sz="1800" dirty="0" err="1" smtClean="0">
                <a:latin typeface="+mj-lt"/>
                <a:cs typeface="Arial" pitchFamily="34" charset="0"/>
              </a:rPr>
              <a:t>app´n</a:t>
            </a:r>
            <a:r>
              <a:rPr lang="da-DK" sz="1800" dirty="0" smtClean="0">
                <a:latin typeface="+mj-lt"/>
                <a:cs typeface="Arial" pitchFamily="34" charset="0"/>
              </a:rPr>
              <a:t> til alarmcentralen.</a:t>
            </a:r>
          </a:p>
          <a:p>
            <a:pPr lvl="1"/>
            <a:r>
              <a:rPr lang="da-DK" sz="1800" dirty="0" err="1" smtClean="0">
                <a:latin typeface="+mj-lt"/>
                <a:cs typeface="Arial" pitchFamily="34" charset="0"/>
              </a:rPr>
              <a:t>App´n</a:t>
            </a:r>
            <a:r>
              <a:rPr lang="da-DK" sz="1800" dirty="0" smtClean="0">
                <a:latin typeface="+mj-lt"/>
                <a:cs typeface="Arial" pitchFamily="34" charset="0"/>
              </a:rPr>
              <a:t> sender et GPS signal til </a:t>
            </a:r>
          </a:p>
          <a:p>
            <a:pPr lvl="1">
              <a:buNone/>
            </a:pPr>
            <a:r>
              <a:rPr lang="da-DK" sz="1800" dirty="0" smtClean="0">
                <a:latin typeface="+mj-lt"/>
                <a:cs typeface="Arial" pitchFamily="34" charset="0"/>
              </a:rPr>
              <a:t>	alarmcentralen hvis placerings-</a:t>
            </a:r>
          </a:p>
          <a:p>
            <a:pPr lvl="1">
              <a:buNone/>
            </a:pPr>
            <a:r>
              <a:rPr lang="da-DK" sz="1800" dirty="0" smtClean="0">
                <a:latin typeface="+mj-lt"/>
                <a:cs typeface="Arial" pitchFamily="34" charset="0"/>
              </a:rPr>
              <a:t>	tjenesten på telefonen er tilsluttet.</a:t>
            </a:r>
          </a:p>
          <a:p>
            <a:pPr lvl="1"/>
            <a:r>
              <a:rPr lang="da-DK" sz="1800" dirty="0" smtClean="0">
                <a:latin typeface="+mj-lt"/>
                <a:cs typeface="Arial" pitchFamily="34" charset="0"/>
              </a:rPr>
              <a:t>GPS funktionen virker kun hvis </a:t>
            </a:r>
          </a:p>
          <a:p>
            <a:pPr lvl="1">
              <a:buNone/>
            </a:pPr>
            <a:r>
              <a:rPr lang="da-DK" sz="1800" dirty="0" smtClean="0">
                <a:latin typeface="+mj-lt"/>
                <a:cs typeface="Arial" pitchFamily="34" charset="0"/>
              </a:rPr>
              <a:t>	telefonen er mere end 25% opladt.</a:t>
            </a:r>
          </a:p>
          <a:p>
            <a:pPr lvl="1">
              <a:buNone/>
            </a:pPr>
            <a:endParaRPr lang="da-DK" sz="1800" dirty="0" smtClean="0">
              <a:latin typeface="+mj-lt"/>
              <a:cs typeface="Arial" pitchFamily="34" charset="0"/>
            </a:endParaRPr>
          </a:p>
          <a:p>
            <a:pPr lvl="0">
              <a:buNone/>
            </a:pPr>
            <a:r>
              <a:rPr lang="da-DK" sz="1800" dirty="0" smtClean="0">
                <a:latin typeface="+mj-lt"/>
                <a:cs typeface="Arial" pitchFamily="34" charset="0"/>
              </a:rPr>
              <a:t>Øvelser:</a:t>
            </a:r>
          </a:p>
          <a:p>
            <a:pPr marL="457200" lvl="0" indent="-457200">
              <a:buAutoNum type="arabicPeriod"/>
            </a:pPr>
            <a:r>
              <a:rPr lang="da-DK" sz="1800" dirty="0" smtClean="0">
                <a:latin typeface="+mj-lt"/>
                <a:cs typeface="Arial" pitchFamily="34" charset="0"/>
              </a:rPr>
              <a:t>Find og installer 1-1-2 </a:t>
            </a:r>
            <a:r>
              <a:rPr lang="da-DK" sz="1800" dirty="0" err="1" smtClean="0">
                <a:latin typeface="+mj-lt"/>
                <a:cs typeface="Arial" pitchFamily="34" charset="0"/>
              </a:rPr>
              <a:t>app´n</a:t>
            </a:r>
            <a:r>
              <a:rPr lang="da-DK" sz="1800" dirty="0" smtClean="0">
                <a:latin typeface="+mj-lt"/>
                <a:cs typeface="Arial" pitchFamily="34" charset="0"/>
              </a:rPr>
              <a:t> på din telefon.</a:t>
            </a:r>
          </a:p>
          <a:p>
            <a:pPr marL="457200" lvl="0" indent="-457200">
              <a:buAutoNum type="arabicPeriod"/>
            </a:pPr>
            <a:r>
              <a:rPr lang="da-DK" sz="1800" dirty="0" smtClean="0">
                <a:latin typeface="+mj-lt"/>
                <a:cs typeface="Arial" pitchFamily="34" charset="0"/>
              </a:rPr>
              <a:t>Find og installer Hjertestarter </a:t>
            </a:r>
            <a:r>
              <a:rPr lang="da-DK" sz="1800" dirty="0" err="1" smtClean="0">
                <a:latin typeface="+mj-lt"/>
                <a:cs typeface="Arial" pitchFamily="34" charset="0"/>
              </a:rPr>
              <a:t>app´n</a:t>
            </a:r>
            <a:r>
              <a:rPr lang="da-DK" sz="1800" dirty="0" smtClean="0">
                <a:latin typeface="+mj-lt"/>
                <a:cs typeface="Arial" pitchFamily="34" charset="0"/>
              </a:rPr>
              <a:t> på din telefon.</a:t>
            </a:r>
          </a:p>
          <a:p>
            <a:pPr lvl="1">
              <a:buNone/>
            </a:pPr>
            <a:endParaRPr lang="da-DK" sz="1800" dirty="0" smtClean="0">
              <a:latin typeface="+mj-lt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132856"/>
            <a:ext cx="3687266" cy="207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195" t="8040" r="79297" b="55710"/>
          <a:stretch>
            <a:fillRect/>
          </a:stretch>
        </p:blipFill>
        <p:spPr bwMode="auto">
          <a:xfrm>
            <a:off x="7092280" y="4941168"/>
            <a:ext cx="623331" cy="65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l="27735" t="46250" r="60781" b="33611"/>
          <a:stretch>
            <a:fillRect/>
          </a:stretch>
        </p:blipFill>
        <p:spPr bwMode="auto">
          <a:xfrm>
            <a:off x="7092280" y="5517232"/>
            <a:ext cx="584870" cy="57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251520" y="1700808"/>
            <a:ext cx="8568952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4"/>
          <p:cNvSpPr txBox="1"/>
          <p:nvPr/>
        </p:nvSpPr>
        <p:spPr>
          <a:xfrm>
            <a:off x="179512" y="112475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>
                <a:latin typeface="+mj-lt"/>
                <a:cs typeface="Arial" pitchFamily="34" charset="0"/>
              </a:rPr>
              <a:t>Punkt 3: Tilkald hjælp </a:t>
            </a:r>
            <a:endParaRPr lang="da-DK" sz="3200" dirty="0">
              <a:latin typeface="+mj-lt"/>
              <a:cs typeface="Arial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251520" y="1916832"/>
            <a:ext cx="86562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000" dirty="0" smtClean="0">
                <a:latin typeface="+mj-lt"/>
                <a:cs typeface="Arial" pitchFamily="34" charset="0"/>
              </a:rPr>
              <a:t> Opgiv nummeret på nærmeste </a:t>
            </a:r>
            <a:r>
              <a:rPr lang="da-DK" sz="2000" dirty="0" err="1" smtClean="0">
                <a:latin typeface="+mj-lt"/>
                <a:cs typeface="Arial" pitchFamily="34" charset="0"/>
              </a:rPr>
              <a:t>kantpæl</a:t>
            </a:r>
            <a:r>
              <a:rPr lang="da-DK" sz="2000" dirty="0" smtClean="0">
                <a:latin typeface="+mj-lt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000" dirty="0" smtClean="0">
                <a:latin typeface="+mj-lt"/>
                <a:cs typeface="Arial" pitchFamily="34" charset="0"/>
              </a:rPr>
              <a:t> Ganske få nødtelefoner på udvalgte strækninger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000" dirty="0" smtClean="0">
                <a:latin typeface="+mj-lt"/>
                <a:cs typeface="Arial" pitchFamily="34" charset="0"/>
              </a:rPr>
              <a:t> Ca. 3000 redningsskilte på de danske strande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933056"/>
            <a:ext cx="20669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933056"/>
            <a:ext cx="1109796" cy="178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3741" y="3933056"/>
            <a:ext cx="1050130" cy="178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50E1E2EB395F4C9BE7983E4F25BFBC" ma:contentTypeVersion="3" ma:contentTypeDescription="Opret et nyt dokument." ma:contentTypeScope="" ma:versionID="e123889214934cc8ee5ed829c4506c6d">
  <xsd:schema xmlns:xsd="http://www.w3.org/2001/XMLSchema" xmlns:xs="http://www.w3.org/2001/XMLSchema" xmlns:p="http://schemas.microsoft.com/office/2006/metadata/properties" xmlns:ns2="a7fa38db-ac79-4835-995b-7412ba5e6ded" targetNamespace="http://schemas.microsoft.com/office/2006/metadata/properties" ma:root="true" ma:fieldsID="009de92316fe1085ed5e8c1bf9ca0cd3" ns2:_="">
    <xsd:import namespace="a7fa38db-ac79-4835-995b-7412ba5e6ded"/>
    <xsd:element name="properties">
      <xsd:complexType>
        <xsd:sequence>
          <xsd:element name="documentManagement">
            <xsd:complexType>
              <xsd:all>
                <xsd:element ref="ns2:Emne" minOccurs="0"/>
                <xsd:element ref="ns2:Fil_x0020_type" minOccurs="0"/>
                <xsd:element ref="ns2:E_x002d_bevis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fa38db-ac79-4835-995b-7412ba5e6ded" elementFormDefault="qualified">
    <xsd:import namespace="http://schemas.microsoft.com/office/2006/documentManagement/types"/>
    <xsd:import namespace="http://schemas.microsoft.com/office/infopath/2007/PartnerControls"/>
    <xsd:element name="Emne" ma:index="2" nillable="true" ma:displayName="Emne" ma:description="Angiv venligst et emne for dokumentet" ma:format="Dropdown" ma:internalName="Emne">
      <xsd:simpleType>
        <xsd:restriction base="dms:Choice">
          <xsd:enumeration value="E- beviser"/>
          <xsd:enumeration value="Instruktørsamling"/>
          <xsd:enumeration value="AED Vejledninger"/>
          <xsd:enumeration value="Færdselsdrelateret førstehjælp"/>
          <xsd:enumeration value="Guidelines"/>
          <xsd:enumeration value="Handouts"/>
          <xsd:enumeration value="Godkendte Mærkeprøver"/>
          <xsd:enumeration value="Læringsplaner, uddannelsesbeskrivelser  og bestemmelser.Publikationer"/>
          <xsd:enumeration value="Ny grundlæggende Førstehjælp FSU-165 og FSU-167"/>
          <xsd:enumeration value="Ny grundlæggende Førstehjælp FSU-166"/>
          <xsd:enumeration value="Film til FSU-165, 166 og 167"/>
          <xsd:enumeration value="Skill station til FSU-165, 166 og 167"/>
          <xsd:enumeration value="Power Point til FSU-165 28 timer"/>
        </xsd:restriction>
      </xsd:simpleType>
    </xsd:element>
    <xsd:element name="Fil_x0020_type" ma:index="3" nillable="true" ma:displayName="Fil type" ma:internalName="Fil_x0020_type">
      <xsd:simpleType>
        <xsd:restriction base="dms:Note">
          <xsd:maxLength value="255"/>
        </xsd:restriction>
      </xsd:simpleType>
    </xsd:element>
    <xsd:element name="E_x002d_beviser" ma:index="4" nillable="true" ma:displayName="E-beviser" ma:internalName="E_x002d_bevis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ne xmlns="a7fa38db-ac79-4835-995b-7412ba5e6ded" xsi:nil="true"/>
    <Fil_x0020_type xmlns="a7fa38db-ac79-4835-995b-7412ba5e6ded" xsi:nil="true"/>
    <E_x002d_beviser xmlns="a7fa38db-ac79-4835-995b-7412ba5e6de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5511AA-80F6-42DB-9F2F-8816A64C97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fa38db-ac79-4835-995b-7412ba5e6d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C2ED65-F37E-4167-936A-FB51746697C5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dcmitype/"/>
    <ds:schemaRef ds:uri="http://purl.org/dc/terms/"/>
    <ds:schemaRef ds:uri="http://schemas.microsoft.com/office/2006/documentManagement/types"/>
    <ds:schemaRef ds:uri="a7fa38db-ac79-4835-995b-7412ba5e6ded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0D1870D-09F7-4A51-8CCA-1D09B19BA6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31862</TotalTime>
  <Words>823</Words>
  <Application>Microsoft Office PowerPoint</Application>
  <PresentationFormat>Skærmshow (4:3)</PresentationFormat>
  <Paragraphs>151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22</vt:i4>
      </vt:variant>
    </vt:vector>
  </HeadingPairs>
  <TitlesOfParts>
    <vt:vector size="23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Forsvaret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fsu-rsa601</dc:creator>
  <cp:lastModifiedBy>FSK-CS-USE02 Mouritzen, René Markov</cp:lastModifiedBy>
  <cp:revision>2881</cp:revision>
  <dcterms:created xsi:type="dcterms:W3CDTF">2015-02-12T11:44:51Z</dcterms:created>
  <dcterms:modified xsi:type="dcterms:W3CDTF">2019-12-04T11:58:16Z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41fad300-c739-4276-b57e-2a0200f9a8c8</vt:lpwstr>
  </property>
  <property fmtid="{D5CDD505-2E9C-101B-9397-08002B2CF9AE}" pid="3" name="Klassifikation">
    <vt:lpwstr>IKKE KLASSIFICERET</vt:lpwstr>
  </property>
  <property fmtid="{D5CDD505-2E9C-101B-9397-08002B2CF9AE}" pid="4" name="Maerkning">
    <vt:lpwstr/>
  </property>
  <property fmtid="{D5CDD505-2E9C-101B-9397-08002B2CF9AE}" pid="5" name="ContentTypeId">
    <vt:lpwstr>0x010100A650E1E2EB395F4C9BE7983E4F25BFBC</vt:lpwstr>
  </property>
</Properties>
</file>